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45"/>
  </p:notesMasterIdLst>
  <p:handoutMasterIdLst>
    <p:handoutMasterId r:id="rId46"/>
  </p:handoutMasterIdLst>
  <p:sldIdLst>
    <p:sldId id="1782" r:id="rId3"/>
    <p:sldId id="1724" r:id="rId4"/>
    <p:sldId id="1783" r:id="rId5"/>
    <p:sldId id="2360" r:id="rId6"/>
    <p:sldId id="2120" r:id="rId7"/>
    <p:sldId id="2269" r:id="rId8"/>
    <p:sldId id="2380" r:id="rId9"/>
    <p:sldId id="2399" r:id="rId10"/>
    <p:sldId id="2375" r:id="rId11"/>
    <p:sldId id="2374" r:id="rId12"/>
    <p:sldId id="2371" r:id="rId13"/>
    <p:sldId id="2266" r:id="rId14"/>
    <p:sldId id="2372" r:id="rId15"/>
    <p:sldId id="2373" r:id="rId16"/>
    <p:sldId id="2361" r:id="rId17"/>
    <p:sldId id="2270" r:id="rId18"/>
    <p:sldId id="2271" r:id="rId19"/>
    <p:sldId id="2381" r:id="rId20"/>
    <p:sldId id="2376" r:id="rId21"/>
    <p:sldId id="2378" r:id="rId22"/>
    <p:sldId id="2362" r:id="rId23"/>
    <p:sldId id="2273" r:id="rId24"/>
    <p:sldId id="2379" r:id="rId25"/>
    <p:sldId id="2274" r:id="rId26"/>
    <p:sldId id="2363" r:id="rId27"/>
    <p:sldId id="2384" r:id="rId28"/>
    <p:sldId id="2385" r:id="rId29"/>
    <p:sldId id="2386" r:id="rId30"/>
    <p:sldId id="2279" r:id="rId31"/>
    <p:sldId id="2280" r:id="rId32"/>
    <p:sldId id="2387" r:id="rId33"/>
    <p:sldId id="2388" r:id="rId34"/>
    <p:sldId id="2395" r:id="rId35"/>
    <p:sldId id="2390" r:id="rId36"/>
    <p:sldId id="2391" r:id="rId37"/>
    <p:sldId id="2392" r:id="rId38"/>
    <p:sldId id="2393" r:id="rId39"/>
    <p:sldId id="2394" r:id="rId40"/>
    <p:sldId id="2396" r:id="rId41"/>
    <p:sldId id="2397" r:id="rId42"/>
    <p:sldId id="2398" r:id="rId43"/>
    <p:sldId id="1786"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8F922-1B9F-421A-8C56-B97D43DAAA13}" v="55" dt="2024-05-17T19:25:51.92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5067" autoAdjust="0"/>
  </p:normalViewPr>
  <p:slideViewPr>
    <p:cSldViewPr>
      <p:cViewPr varScale="1">
        <p:scale>
          <a:sx n="88" d="100"/>
          <a:sy n="88" d="100"/>
        </p:scale>
        <p:origin x="608" y="4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8/2/2024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8/2/2024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5642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2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9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35413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53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14644" y="4861198"/>
            <a:ext cx="2339103"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61FB0C85-B33C-6122-4067-4DC1BCC9039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6386" y="4761784"/>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68" r:id="rId1"/>
    <p:sldLayoutId id="2147483833" r:id="rId2"/>
    <p:sldLayoutId id="2147483834" r:id="rId3"/>
    <p:sldLayoutId id="2147483835" r:id="rId4"/>
    <p:sldLayoutId id="2147483837" r:id="rId5"/>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ADDF247E-A360-8B5D-750D-A417A5B084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6386" y="4731795"/>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8" r:id="rId1"/>
    <p:sldLayoutId id="2147483836" r:id="rId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100Managing_Multiple_Institutions_Using_a_Network_Zone/03_Managing_Records_in_Consortia/010Network-Managed_Records_in_a_Network_Zone" TargetMode="External"/><Relationship Id="rId2" Type="http://schemas.openxmlformats.org/officeDocument/2006/relationships/hyperlink" Target="https://knowledge.exlibrisgroup.com/Alma/Product_Documentation/010Alma_Online_Help_(English)/100Managing_Multiple_Institutions_Using_a_Network_Zone/03_Managing_Records_in_Consortia/010Network-Managed_Records_in_a_Network_Zone#Selecting_Where_to_Create_New_Bibliographic_Record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02938" y="2571750"/>
            <a:ext cx="7204644" cy="1305174"/>
          </a:xfrm>
        </p:spPr>
        <p:txBody>
          <a:bodyPr/>
          <a:lstStyle/>
          <a:p>
            <a:r>
              <a:rPr lang="en-US" sz="2800" dirty="0"/>
              <a:t>How to control which Member Institutions can import records into the Network Zone using import profiles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The configuration to restrict import to Network Zone.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This relates to import profiles and not to saving bibliographic records in the Metadata editor or where bibliographic records are saved when inventory is manually created.</a:t>
            </a:r>
          </a:p>
          <a:p>
            <a:r>
              <a:rPr lang="en-US" sz="2200" dirty="0"/>
              <a:t>This configuration is available in the Network Zone institution at Configuration &gt; Resources &gt; Record Import &gt; Restrict Import to Network. </a:t>
            </a:r>
          </a:p>
        </p:txBody>
      </p:sp>
    </p:spTree>
    <p:extLst>
      <p:ext uri="{BB962C8B-B14F-4D97-AF65-F5344CB8AC3E}">
        <p14:creationId xmlns:p14="http://schemas.microsoft.com/office/powerpoint/2010/main" val="110858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The configuration to restrict import to Network Zone. </a:t>
            </a:r>
          </a:p>
        </p:txBody>
      </p:sp>
      <p:pic>
        <p:nvPicPr>
          <p:cNvPr id="8" name="Picture 7">
            <a:extLst>
              <a:ext uri="{FF2B5EF4-FFF2-40B4-BE49-F238E27FC236}">
                <a16:creationId xmlns:a16="http://schemas.microsoft.com/office/drawing/2014/main" id="{100A2EDB-9BDA-EDA6-A59E-5EDE4B8EE9AA}"/>
              </a:ext>
            </a:extLst>
          </p:cNvPr>
          <p:cNvPicPr>
            <a:picLocks noChangeAspect="1"/>
          </p:cNvPicPr>
          <p:nvPr/>
        </p:nvPicPr>
        <p:blipFill>
          <a:blip r:embed="rId2"/>
          <a:stretch>
            <a:fillRect/>
          </a:stretch>
        </p:blipFill>
        <p:spPr>
          <a:xfrm>
            <a:off x="3362325" y="2033587"/>
            <a:ext cx="2419350" cy="1076325"/>
          </a:xfrm>
          <a:prstGeom prst="rect">
            <a:avLst/>
          </a:prstGeom>
          <a:ln>
            <a:solidFill>
              <a:schemeClr val="accent1"/>
            </a:solidFill>
          </a:ln>
        </p:spPr>
      </p:pic>
      <p:sp>
        <p:nvSpPr>
          <p:cNvPr id="9" name="Rectangle 8">
            <a:extLst>
              <a:ext uri="{FF2B5EF4-FFF2-40B4-BE49-F238E27FC236}">
                <a16:creationId xmlns:a16="http://schemas.microsoft.com/office/drawing/2014/main" id="{9941BC15-3FC8-3E46-DC04-782F46245723}"/>
              </a:ext>
            </a:extLst>
          </p:cNvPr>
          <p:cNvSpPr/>
          <p:nvPr/>
        </p:nvSpPr>
        <p:spPr>
          <a:xfrm>
            <a:off x="3419872" y="2736975"/>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C545017-1F71-B51C-A877-4B0EC84EA3EE}"/>
              </a:ext>
            </a:extLst>
          </p:cNvPr>
          <p:cNvSpPr>
            <a:spLocks noGrp="1"/>
          </p:cNvSpPr>
          <p:nvPr>
            <p:ph idx="1"/>
          </p:nvPr>
        </p:nvSpPr>
        <p:spPr>
          <a:xfrm>
            <a:off x="395536" y="771551"/>
            <a:ext cx="8424936" cy="936104"/>
          </a:xfrm>
        </p:spPr>
        <p:txBody>
          <a:bodyPr>
            <a:normAutofit/>
          </a:bodyPr>
          <a:lstStyle/>
          <a:p>
            <a:r>
              <a:rPr lang="en-US" sz="2200" dirty="0"/>
              <a:t>Configuration &gt; Resources &gt; Record Import &gt; Restrict Import to Network. </a:t>
            </a:r>
          </a:p>
        </p:txBody>
      </p:sp>
    </p:spTree>
    <p:extLst>
      <p:ext uri="{BB962C8B-B14F-4D97-AF65-F5344CB8AC3E}">
        <p14:creationId xmlns:p14="http://schemas.microsoft.com/office/powerpoint/2010/main" val="337555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355D35-DA6D-0E27-5C9A-14B4ED8E4D5B}"/>
              </a:ext>
            </a:extLst>
          </p:cNvPr>
          <p:cNvPicPr>
            <a:picLocks noChangeAspect="1"/>
          </p:cNvPicPr>
          <p:nvPr/>
        </p:nvPicPr>
        <p:blipFill>
          <a:blip r:embed="rId2"/>
          <a:stretch>
            <a:fillRect/>
          </a:stretch>
        </p:blipFill>
        <p:spPr>
          <a:xfrm>
            <a:off x="0" y="2682153"/>
            <a:ext cx="9144000" cy="204983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The configuration to restrict import to Network Zone.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830553"/>
          </a:xfrm>
        </p:spPr>
        <p:txBody>
          <a:bodyPr>
            <a:noAutofit/>
          </a:bodyPr>
          <a:lstStyle/>
          <a:p>
            <a:r>
              <a:rPr lang="en-US" sz="2200" dirty="0"/>
              <a:t>In the following setup (which is done in the Network Zone institution) Member Institution Open University cannot import records to the Network Zone.</a:t>
            </a:r>
          </a:p>
          <a:p>
            <a:r>
              <a:rPr lang="en-US" sz="2200" dirty="0"/>
              <a:t>Member Institutions Alma University and University of Knowledge can import records to the Network Zone. </a:t>
            </a:r>
          </a:p>
        </p:txBody>
      </p:sp>
      <p:sp>
        <p:nvSpPr>
          <p:cNvPr id="9" name="Rectangle 8">
            <a:extLst>
              <a:ext uri="{FF2B5EF4-FFF2-40B4-BE49-F238E27FC236}">
                <a16:creationId xmlns:a16="http://schemas.microsoft.com/office/drawing/2014/main" id="{41F712A2-1970-FC56-F070-2778EAF7C213}"/>
              </a:ext>
            </a:extLst>
          </p:cNvPr>
          <p:cNvSpPr/>
          <p:nvPr/>
        </p:nvSpPr>
        <p:spPr>
          <a:xfrm>
            <a:off x="683568" y="3818621"/>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71D288-FD1B-E0CD-3EDA-A3DB2F7C24DE}"/>
              </a:ext>
            </a:extLst>
          </p:cNvPr>
          <p:cNvSpPr/>
          <p:nvPr/>
        </p:nvSpPr>
        <p:spPr>
          <a:xfrm>
            <a:off x="8179095" y="3815337"/>
            <a:ext cx="6120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81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FE0C4F-B6A3-3554-F722-54CF8F2200E7}"/>
              </a:ext>
            </a:extLst>
          </p:cNvPr>
          <p:cNvPicPr>
            <a:picLocks noChangeAspect="1"/>
          </p:cNvPicPr>
          <p:nvPr/>
        </p:nvPicPr>
        <p:blipFill>
          <a:blip r:embed="rId2"/>
          <a:stretch>
            <a:fillRect/>
          </a:stretch>
        </p:blipFill>
        <p:spPr>
          <a:xfrm>
            <a:off x="2767012" y="3250282"/>
            <a:ext cx="3609975" cy="1409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The configuration to restrict import to Network Zone.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440593"/>
          </a:xfrm>
        </p:spPr>
        <p:txBody>
          <a:bodyPr>
            <a:noAutofit/>
          </a:bodyPr>
          <a:lstStyle/>
          <a:p>
            <a:r>
              <a:rPr lang="en-US" sz="2200" dirty="0"/>
              <a:t>Now if a staff user at Member Institution Open University (which we saw </a:t>
            </a:r>
            <a:r>
              <a:rPr lang="en-US" sz="2200" b="1" dirty="0"/>
              <a:t>is</a:t>
            </a:r>
            <a:r>
              <a:rPr lang="en-US" sz="2200" dirty="0"/>
              <a:t> defined as restricted from importing records to the Network Zone) creates a new import profile at “Resources &gt; Import &gt; Manage Import Profiles &gt; Add New Profile” and chooses one of the following profile types: “New Order”, “Update Inventory”,  “Repository”, “Digital” or “Collection” then he or she will see the following (which does </a:t>
            </a:r>
            <a:r>
              <a:rPr lang="en-US" sz="2200" b="1" dirty="0"/>
              <a:t>not</a:t>
            </a:r>
            <a:r>
              <a:rPr lang="en-US" sz="2200" dirty="0"/>
              <a:t> include an option to check a box “Use Network Zone”):</a:t>
            </a:r>
          </a:p>
        </p:txBody>
      </p:sp>
      <p:sp>
        <p:nvSpPr>
          <p:cNvPr id="9" name="Rectangle 8">
            <a:extLst>
              <a:ext uri="{FF2B5EF4-FFF2-40B4-BE49-F238E27FC236}">
                <a16:creationId xmlns:a16="http://schemas.microsoft.com/office/drawing/2014/main" id="{41F712A2-1970-FC56-F070-2778EAF7C213}"/>
              </a:ext>
            </a:extLst>
          </p:cNvPr>
          <p:cNvSpPr/>
          <p:nvPr/>
        </p:nvSpPr>
        <p:spPr>
          <a:xfrm>
            <a:off x="3347864" y="4363337"/>
            <a:ext cx="2160240" cy="2585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9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99DB6-D4B2-C431-5A2D-F5A2394AB9F1}"/>
              </a:ext>
            </a:extLst>
          </p:cNvPr>
          <p:cNvPicPr>
            <a:picLocks noChangeAspect="1"/>
          </p:cNvPicPr>
          <p:nvPr/>
        </p:nvPicPr>
        <p:blipFill>
          <a:blip r:embed="rId2"/>
          <a:stretch>
            <a:fillRect/>
          </a:stretch>
        </p:blipFill>
        <p:spPr>
          <a:xfrm>
            <a:off x="2719387" y="3240757"/>
            <a:ext cx="3705225" cy="14192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The configuration to restrict import to Network Zone.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49"/>
            <a:ext cx="8424936" cy="2397199"/>
          </a:xfrm>
        </p:spPr>
        <p:txBody>
          <a:bodyPr>
            <a:noAutofit/>
          </a:bodyPr>
          <a:lstStyle/>
          <a:p>
            <a:r>
              <a:rPr lang="en-US" sz="2200" dirty="0"/>
              <a:t>However, if a staff user at Member Institution University of Knowledge (which we saw is </a:t>
            </a:r>
            <a:r>
              <a:rPr lang="en-US" sz="2200" b="1" dirty="0"/>
              <a:t>not</a:t>
            </a:r>
            <a:r>
              <a:rPr lang="en-US" sz="2200" dirty="0"/>
              <a:t> defined as restricted from importing records to the Network Zone) creates a new import profile at “Resources &gt; Import &gt; Manage Import Profiles &gt; Add New Profile” then he or she will see the following (which </a:t>
            </a:r>
            <a:r>
              <a:rPr lang="en-US" sz="2200" b="1" dirty="0"/>
              <a:t>does</a:t>
            </a:r>
            <a:r>
              <a:rPr lang="en-US" sz="2200" dirty="0"/>
              <a:t> include an option to check a box “Use Network Zone”):</a:t>
            </a:r>
          </a:p>
          <a:p>
            <a:endParaRPr lang="en-US" sz="2200" dirty="0"/>
          </a:p>
        </p:txBody>
      </p:sp>
      <p:sp>
        <p:nvSpPr>
          <p:cNvPr id="9" name="Rectangle 8">
            <a:extLst>
              <a:ext uri="{FF2B5EF4-FFF2-40B4-BE49-F238E27FC236}">
                <a16:creationId xmlns:a16="http://schemas.microsoft.com/office/drawing/2014/main" id="{41F712A2-1970-FC56-F070-2778EAF7C213}"/>
              </a:ext>
            </a:extLst>
          </p:cNvPr>
          <p:cNvSpPr/>
          <p:nvPr/>
        </p:nvSpPr>
        <p:spPr>
          <a:xfrm>
            <a:off x="3347864" y="4329468"/>
            <a:ext cx="2160240" cy="2585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75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Configuring the default for "Use Network Zone"</a:t>
            </a:r>
            <a:endParaRPr lang="LID4096" dirty="0"/>
          </a:p>
        </p:txBody>
      </p:sp>
    </p:spTree>
    <p:extLst>
      <p:ext uri="{BB962C8B-B14F-4D97-AF65-F5344CB8AC3E}">
        <p14:creationId xmlns:p14="http://schemas.microsoft.com/office/powerpoint/2010/main" val="342203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Configuring the default for "Use Network Zone"</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6746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When we created the import profile in Member Institution University of Knowledge (which we saw is </a:t>
            </a:r>
            <a:r>
              <a:rPr lang="en-US" sz="2200" b="1" dirty="0"/>
              <a:t>not</a:t>
            </a:r>
            <a:r>
              <a:rPr lang="en-US" sz="2200" dirty="0"/>
              <a:t> defined as restricted from importing records to the Network Zone) we received this option, whereby the checkbox “Use Network Zone” was by default not checked:</a:t>
            </a:r>
          </a:p>
        </p:txBody>
      </p:sp>
      <p:pic>
        <p:nvPicPr>
          <p:cNvPr id="4" name="Picture 3">
            <a:extLst>
              <a:ext uri="{FF2B5EF4-FFF2-40B4-BE49-F238E27FC236}">
                <a16:creationId xmlns:a16="http://schemas.microsoft.com/office/drawing/2014/main" id="{18110F43-1E54-A86F-6428-CEF707B20609}"/>
              </a:ext>
            </a:extLst>
          </p:cNvPr>
          <p:cNvPicPr>
            <a:picLocks noChangeAspect="1"/>
          </p:cNvPicPr>
          <p:nvPr/>
        </p:nvPicPr>
        <p:blipFill>
          <a:blip r:embed="rId2"/>
          <a:stretch>
            <a:fillRect/>
          </a:stretch>
        </p:blipFill>
        <p:spPr>
          <a:xfrm>
            <a:off x="2719387" y="3240757"/>
            <a:ext cx="3705225" cy="1419225"/>
          </a:xfrm>
          <a:prstGeom prst="rect">
            <a:avLst/>
          </a:prstGeom>
          <a:ln>
            <a:solidFill>
              <a:schemeClr val="accent1"/>
            </a:solidFill>
          </a:ln>
        </p:spPr>
      </p:pic>
      <p:sp>
        <p:nvSpPr>
          <p:cNvPr id="8" name="TextBox 7">
            <a:extLst>
              <a:ext uri="{FF2B5EF4-FFF2-40B4-BE49-F238E27FC236}">
                <a16:creationId xmlns:a16="http://schemas.microsoft.com/office/drawing/2014/main" id="{AF600DDF-8A82-24D3-7044-167A2FA44011}"/>
              </a:ext>
            </a:extLst>
          </p:cNvPr>
          <p:cNvSpPr txBox="1"/>
          <p:nvPr/>
        </p:nvSpPr>
        <p:spPr>
          <a:xfrm>
            <a:off x="5940152" y="2625330"/>
            <a:ext cx="2448272" cy="307777"/>
          </a:xfrm>
          <a:prstGeom prst="rect">
            <a:avLst/>
          </a:prstGeom>
          <a:solidFill>
            <a:srgbClr val="FFFF00"/>
          </a:solidFill>
          <a:ln>
            <a:solidFill>
              <a:schemeClr val="accent1"/>
            </a:solidFill>
          </a:ln>
        </p:spPr>
        <p:txBody>
          <a:bodyPr wrap="square" rtlCol="0">
            <a:spAutoFit/>
          </a:bodyPr>
          <a:lstStyle/>
          <a:p>
            <a:r>
              <a:rPr lang="en-US" sz="1400" dirty="0"/>
              <a:t>by default, not checked</a:t>
            </a:r>
          </a:p>
        </p:txBody>
      </p:sp>
      <p:cxnSp>
        <p:nvCxnSpPr>
          <p:cNvPr id="10" name="Straight Arrow Connector 9">
            <a:extLst>
              <a:ext uri="{FF2B5EF4-FFF2-40B4-BE49-F238E27FC236}">
                <a16:creationId xmlns:a16="http://schemas.microsoft.com/office/drawing/2014/main" id="{27C56AB8-FA28-A651-1E7F-9BD72C7743B2}"/>
              </a:ext>
            </a:extLst>
          </p:cNvPr>
          <p:cNvCxnSpPr/>
          <p:nvPr/>
        </p:nvCxnSpPr>
        <p:spPr>
          <a:xfrm flipH="1">
            <a:off x="4932040" y="2994662"/>
            <a:ext cx="1008112" cy="13348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3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Configuring the default for "Use Network Zone"</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374441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reason this was by default not checked is because the parameter </a:t>
            </a:r>
            <a:r>
              <a:rPr lang="en-US" sz="2200" dirty="0" err="1"/>
              <a:t>central_record_management</a:t>
            </a:r>
            <a:r>
              <a:rPr lang="en-US" sz="2200" dirty="0"/>
              <a:t> was defined in the Member Institution as DEFAULT_INSTITUTION and not DEFAULT_NETWORK.</a:t>
            </a:r>
          </a:p>
          <a:p>
            <a:r>
              <a:rPr lang="en-US" sz="2200" dirty="0"/>
              <a:t>This parameter is defined within each Member Institution (not centrally from the Network Zone) at “Configuration &gt; Resources &gt; General &gt; Other Settings”.</a:t>
            </a:r>
          </a:p>
        </p:txBody>
      </p:sp>
    </p:spTree>
    <p:extLst>
      <p:ext uri="{BB962C8B-B14F-4D97-AF65-F5344CB8AC3E}">
        <p14:creationId xmlns:p14="http://schemas.microsoft.com/office/powerpoint/2010/main" val="283551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Configuring the default for "Use Network Zone"</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374441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This parameter is only relevant for Member Institutions which are not defined as restricted from importing records to the Network Zone.  </a:t>
            </a:r>
          </a:p>
          <a:p>
            <a:r>
              <a:rPr lang="en-US" sz="2200" dirty="0"/>
              <a:t>This is because if the Member Institution is restricted from importing records to the Network Zone, then it is irrelevant whether “Network Zone” will by default be checked in the import profile, because there is in any case no option to check it when the Member Institution is restricted.</a:t>
            </a:r>
          </a:p>
        </p:txBody>
      </p:sp>
    </p:spTree>
    <p:extLst>
      <p:ext uri="{BB962C8B-B14F-4D97-AF65-F5344CB8AC3E}">
        <p14:creationId xmlns:p14="http://schemas.microsoft.com/office/powerpoint/2010/main" val="4200085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Configuring the default for "Use Network Zone"</a:t>
            </a:r>
          </a:p>
        </p:txBody>
      </p:sp>
      <p:pic>
        <p:nvPicPr>
          <p:cNvPr id="5" name="Picture 4">
            <a:extLst>
              <a:ext uri="{FF2B5EF4-FFF2-40B4-BE49-F238E27FC236}">
                <a16:creationId xmlns:a16="http://schemas.microsoft.com/office/drawing/2014/main" id="{46A7FF13-A18A-0B51-5361-80B5EC4D5A29}"/>
              </a:ext>
            </a:extLst>
          </p:cNvPr>
          <p:cNvPicPr>
            <a:picLocks noChangeAspect="1"/>
          </p:cNvPicPr>
          <p:nvPr/>
        </p:nvPicPr>
        <p:blipFill>
          <a:blip r:embed="rId2"/>
          <a:stretch>
            <a:fillRect/>
          </a:stretch>
        </p:blipFill>
        <p:spPr>
          <a:xfrm>
            <a:off x="971600" y="2532090"/>
            <a:ext cx="6524625" cy="419100"/>
          </a:xfrm>
          <a:prstGeom prst="rect">
            <a:avLst/>
          </a:prstGeom>
          <a:ln>
            <a:solidFill>
              <a:schemeClr val="accent1"/>
            </a:solidFill>
          </a:ln>
        </p:spPr>
      </p:pic>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Here for example, we see that in Member Institution “University of Knowledge” the parameter </a:t>
            </a:r>
            <a:r>
              <a:rPr lang="en-US" sz="2200" dirty="0" err="1"/>
              <a:t>central_record_management</a:t>
            </a:r>
            <a:r>
              <a:rPr lang="en-US" sz="2200" dirty="0"/>
              <a:t> is defined as DEFAULT_INSTITUTION</a:t>
            </a:r>
            <a:r>
              <a:rPr lang="en-US" sz="2200" b="1" dirty="0"/>
              <a:t>.  </a:t>
            </a:r>
            <a:r>
              <a:rPr lang="en-US" sz="2200" dirty="0"/>
              <a:t>Therefore “Use Network Zone” is </a:t>
            </a:r>
            <a:r>
              <a:rPr lang="en-US" sz="2200" b="1" dirty="0"/>
              <a:t>not</a:t>
            </a:r>
            <a:r>
              <a:rPr lang="en-US" sz="2200" dirty="0"/>
              <a:t> by default checked when creating a new import profile.</a:t>
            </a:r>
          </a:p>
          <a:p>
            <a:endParaRPr lang="en-US" sz="2200" dirty="0"/>
          </a:p>
        </p:txBody>
      </p:sp>
      <p:pic>
        <p:nvPicPr>
          <p:cNvPr id="8" name="Picture 7">
            <a:extLst>
              <a:ext uri="{FF2B5EF4-FFF2-40B4-BE49-F238E27FC236}">
                <a16:creationId xmlns:a16="http://schemas.microsoft.com/office/drawing/2014/main" id="{E091D687-59C4-1787-D871-9ADAF64BC34E}"/>
              </a:ext>
            </a:extLst>
          </p:cNvPr>
          <p:cNvPicPr>
            <a:picLocks noChangeAspect="1"/>
          </p:cNvPicPr>
          <p:nvPr/>
        </p:nvPicPr>
        <p:blipFill>
          <a:blip r:embed="rId3"/>
          <a:stretch>
            <a:fillRect/>
          </a:stretch>
        </p:blipFill>
        <p:spPr>
          <a:xfrm>
            <a:off x="2738437" y="3075806"/>
            <a:ext cx="3667125" cy="1419225"/>
          </a:xfrm>
          <a:prstGeom prst="rect">
            <a:avLst/>
          </a:prstGeom>
          <a:ln>
            <a:solidFill>
              <a:schemeClr val="accent1"/>
            </a:solidFill>
          </a:ln>
        </p:spPr>
      </p:pic>
      <p:sp>
        <p:nvSpPr>
          <p:cNvPr id="10" name="Rectangle 9">
            <a:extLst>
              <a:ext uri="{FF2B5EF4-FFF2-40B4-BE49-F238E27FC236}">
                <a16:creationId xmlns:a16="http://schemas.microsoft.com/office/drawing/2014/main" id="{27A96F5B-B7F4-C44D-9787-E6BAEE799559}"/>
              </a:ext>
            </a:extLst>
          </p:cNvPr>
          <p:cNvSpPr/>
          <p:nvPr/>
        </p:nvSpPr>
        <p:spPr>
          <a:xfrm>
            <a:off x="5724128" y="2571750"/>
            <a:ext cx="1512168" cy="379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B6FB64-8936-C54D-691D-62F544F8B514}"/>
              </a:ext>
            </a:extLst>
          </p:cNvPr>
          <p:cNvSpPr/>
          <p:nvPr/>
        </p:nvSpPr>
        <p:spPr>
          <a:xfrm>
            <a:off x="1475655" y="2571750"/>
            <a:ext cx="1944217" cy="379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6E55E0-F861-AC52-D526-FE8EEF91CD5F}"/>
              </a:ext>
            </a:extLst>
          </p:cNvPr>
          <p:cNvSpPr/>
          <p:nvPr/>
        </p:nvSpPr>
        <p:spPr>
          <a:xfrm>
            <a:off x="4665779" y="4134717"/>
            <a:ext cx="360040" cy="3798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65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20538"/>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264925" y="436492"/>
            <a:ext cx="5879075" cy="4208505"/>
          </a:xfrm>
        </p:spPr>
        <p:txBody>
          <a:bodyPr>
            <a:normAutofit/>
          </a:bodyPr>
          <a:lstStyle/>
          <a:p>
            <a:r>
              <a:rPr lang="en-US" sz="2000" dirty="0"/>
              <a:t>Introduction</a:t>
            </a:r>
          </a:p>
          <a:p>
            <a:r>
              <a:rPr lang="en-US" sz="2000" dirty="0"/>
              <a:t>The configuration to restrict import to Network Zone. </a:t>
            </a:r>
          </a:p>
          <a:p>
            <a:r>
              <a:rPr lang="en-US" sz="2000" dirty="0"/>
              <a:t>Configuring the default for "Use Network Zone“</a:t>
            </a:r>
          </a:p>
          <a:p>
            <a:r>
              <a:rPr lang="en-US" sz="2000" dirty="0"/>
              <a:t>Forcing Member Institutions to import to the Network Zone</a:t>
            </a:r>
          </a:p>
          <a:p>
            <a:r>
              <a:rPr lang="en-US" sz="2000" dirty="0"/>
              <a:t>Placement of new records defined in the Metadata Editor</a:t>
            </a:r>
          </a:p>
          <a:p>
            <a:r>
              <a:rPr lang="en-US" sz="2000" dirty="0"/>
              <a:t>Manually adding a portfolio/physical item/digital representation</a:t>
            </a:r>
          </a:p>
          <a:p>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18540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8EBBF8-25ED-50AD-D41A-9A4F2FC6D686}"/>
              </a:ext>
            </a:extLst>
          </p:cNvPr>
          <p:cNvPicPr>
            <a:picLocks noChangeAspect="1"/>
          </p:cNvPicPr>
          <p:nvPr/>
        </p:nvPicPr>
        <p:blipFill>
          <a:blip r:embed="rId2"/>
          <a:stretch>
            <a:fillRect/>
          </a:stretch>
        </p:blipFill>
        <p:spPr>
          <a:xfrm>
            <a:off x="3093529" y="3240757"/>
            <a:ext cx="3028950" cy="1419225"/>
          </a:xfrm>
          <a:prstGeom prst="rect">
            <a:avLst/>
          </a:prstGeom>
          <a:ln>
            <a:solidFill>
              <a:schemeClr val="accent1"/>
            </a:solidFill>
          </a:ln>
        </p:spPr>
      </p:pic>
      <p:pic>
        <p:nvPicPr>
          <p:cNvPr id="7" name="Picture 6">
            <a:extLst>
              <a:ext uri="{FF2B5EF4-FFF2-40B4-BE49-F238E27FC236}">
                <a16:creationId xmlns:a16="http://schemas.microsoft.com/office/drawing/2014/main" id="{10BEA610-C3AF-BDA6-BC35-EE7563A00975}"/>
              </a:ext>
            </a:extLst>
          </p:cNvPr>
          <p:cNvPicPr>
            <a:picLocks noChangeAspect="1"/>
          </p:cNvPicPr>
          <p:nvPr/>
        </p:nvPicPr>
        <p:blipFill>
          <a:blip r:embed="rId3"/>
          <a:stretch>
            <a:fillRect/>
          </a:stretch>
        </p:blipFill>
        <p:spPr>
          <a:xfrm>
            <a:off x="950937" y="2565648"/>
            <a:ext cx="6429375" cy="438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Configuring the default for "Use Network Zone"</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Here for example, we see that in Member Institution “Alma University” the parameter </a:t>
            </a:r>
            <a:r>
              <a:rPr lang="en-US" sz="2200" dirty="0" err="1"/>
              <a:t>central_record_management</a:t>
            </a:r>
            <a:r>
              <a:rPr lang="en-US" sz="2200" dirty="0"/>
              <a:t> is defined as DEFAULT_NETWORK.</a:t>
            </a:r>
            <a:r>
              <a:rPr lang="en-US" sz="2200" b="1" dirty="0"/>
              <a:t>  </a:t>
            </a:r>
            <a:r>
              <a:rPr lang="en-US" sz="2200" dirty="0"/>
              <a:t>Therefore “Use Network Zone” </a:t>
            </a:r>
            <a:r>
              <a:rPr lang="en-US" sz="2200" b="1" dirty="0"/>
              <a:t>is</a:t>
            </a:r>
            <a:r>
              <a:rPr lang="en-US" sz="2200" dirty="0"/>
              <a:t> by default checked when creating a new import profile.</a:t>
            </a:r>
          </a:p>
          <a:p>
            <a:endParaRPr lang="en-US" sz="2200" dirty="0"/>
          </a:p>
        </p:txBody>
      </p:sp>
      <p:sp>
        <p:nvSpPr>
          <p:cNvPr id="10" name="Rectangle 9">
            <a:extLst>
              <a:ext uri="{FF2B5EF4-FFF2-40B4-BE49-F238E27FC236}">
                <a16:creationId xmlns:a16="http://schemas.microsoft.com/office/drawing/2014/main" id="{27A96F5B-B7F4-C44D-9787-E6BAEE799559}"/>
              </a:ext>
            </a:extLst>
          </p:cNvPr>
          <p:cNvSpPr/>
          <p:nvPr/>
        </p:nvSpPr>
        <p:spPr>
          <a:xfrm>
            <a:off x="5580112" y="2571750"/>
            <a:ext cx="1512168" cy="379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B6FB64-8936-C54D-691D-62F544F8B514}"/>
              </a:ext>
            </a:extLst>
          </p:cNvPr>
          <p:cNvSpPr/>
          <p:nvPr/>
        </p:nvSpPr>
        <p:spPr>
          <a:xfrm>
            <a:off x="1475655" y="2571750"/>
            <a:ext cx="1944217" cy="379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6E55E0-F861-AC52-D526-FE8EEF91CD5F}"/>
              </a:ext>
            </a:extLst>
          </p:cNvPr>
          <p:cNvSpPr/>
          <p:nvPr/>
        </p:nvSpPr>
        <p:spPr>
          <a:xfrm>
            <a:off x="5076056" y="4280085"/>
            <a:ext cx="360040" cy="3798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73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800" dirty="0"/>
              <a:t>Forcing Member Institutions to import to the Network Zone</a:t>
            </a:r>
            <a:endParaRPr lang="LID4096" dirty="0"/>
          </a:p>
        </p:txBody>
      </p:sp>
    </p:spTree>
    <p:extLst>
      <p:ext uri="{BB962C8B-B14F-4D97-AF65-F5344CB8AC3E}">
        <p14:creationId xmlns:p14="http://schemas.microsoft.com/office/powerpoint/2010/main" val="2964026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Forcing Member Institutions to import to the Network Zone</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33123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Additionally, it is possible to force the Member Institution to import only to the Network Zone.</a:t>
            </a:r>
          </a:p>
          <a:p>
            <a:r>
              <a:rPr lang="en-US" dirty="0"/>
              <a:t>Note that this parameter is only relevant for Member Institutions which are not defined as restricted from importing records to the Network Zone.  </a:t>
            </a:r>
          </a:p>
          <a:p>
            <a:r>
              <a:rPr lang="en-US" dirty="0"/>
              <a:t>This is because if the Member Institution is restricted from importing records to the Network Zone, then it is irrelevant whether a member is being forced to import to the Network Zone because in any case the Member Institution is not allowed to import to the Network Zone.</a:t>
            </a:r>
          </a:p>
          <a:p>
            <a:endParaRPr lang="en-US" dirty="0"/>
          </a:p>
          <a:p>
            <a:endParaRPr lang="en-US" dirty="0"/>
          </a:p>
        </p:txBody>
      </p:sp>
    </p:spTree>
    <p:extLst>
      <p:ext uri="{BB962C8B-B14F-4D97-AF65-F5344CB8AC3E}">
        <p14:creationId xmlns:p14="http://schemas.microsoft.com/office/powerpoint/2010/main" val="145199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Forcing Member Institutions to import to the Network Zone</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33123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relevant parameter for this configuration is </a:t>
            </a:r>
            <a:r>
              <a:rPr lang="en-US" sz="2200" dirty="0" err="1"/>
              <a:t>central_record_management</a:t>
            </a:r>
            <a:r>
              <a:rPr lang="en-US" sz="2200" dirty="0"/>
              <a:t>.</a:t>
            </a:r>
          </a:p>
          <a:p>
            <a:r>
              <a:rPr lang="en-US" sz="2200" dirty="0"/>
              <a:t>This is the same parameter which we previously saw defined in the Member Institutions examples defined as “DEFAULT INSTITUTION” or “DEFAULT_NETWORK”.</a:t>
            </a:r>
          </a:p>
          <a:p>
            <a:r>
              <a:rPr lang="en-US" sz="2200" dirty="0"/>
              <a:t>It is also possible to define “ENFORCE_NETWORK”.  This means that the only option will be to import to the Network Zone. </a:t>
            </a:r>
          </a:p>
          <a:p>
            <a:endParaRPr lang="en-US" sz="2200" dirty="0"/>
          </a:p>
          <a:p>
            <a:endParaRPr lang="en-US" sz="2200" dirty="0"/>
          </a:p>
        </p:txBody>
      </p:sp>
    </p:spTree>
    <p:extLst>
      <p:ext uri="{BB962C8B-B14F-4D97-AF65-F5344CB8AC3E}">
        <p14:creationId xmlns:p14="http://schemas.microsoft.com/office/powerpoint/2010/main" val="314399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7A6664-1C18-5EBD-1C46-814835CFCA34}"/>
              </a:ext>
            </a:extLst>
          </p:cNvPr>
          <p:cNvPicPr>
            <a:picLocks noChangeAspect="1"/>
          </p:cNvPicPr>
          <p:nvPr/>
        </p:nvPicPr>
        <p:blipFill>
          <a:blip r:embed="rId2"/>
          <a:stretch>
            <a:fillRect/>
          </a:stretch>
        </p:blipFill>
        <p:spPr>
          <a:xfrm>
            <a:off x="1319212" y="2675756"/>
            <a:ext cx="6505575" cy="4000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Forcing Member Institutions to import to the Network Zone</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23528" y="843558"/>
            <a:ext cx="8496944" cy="14417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Now in Member Institution “University of Knowledge” the parameter </a:t>
            </a:r>
            <a:r>
              <a:rPr lang="en-US" sz="2200" dirty="0" err="1"/>
              <a:t>central_record_management</a:t>
            </a:r>
            <a:r>
              <a:rPr lang="en-US" sz="2200" dirty="0"/>
              <a:t> is defined as “ENFORCE_NETWORK”.  As a result, it is possible to import only to the Network Zone via an import profile.</a:t>
            </a:r>
          </a:p>
        </p:txBody>
      </p:sp>
      <p:sp>
        <p:nvSpPr>
          <p:cNvPr id="9" name="Rectangle 8">
            <a:extLst>
              <a:ext uri="{FF2B5EF4-FFF2-40B4-BE49-F238E27FC236}">
                <a16:creationId xmlns:a16="http://schemas.microsoft.com/office/drawing/2014/main" id="{1CED69C1-159B-44CE-9638-FD09D7DAD9AE}"/>
              </a:ext>
            </a:extLst>
          </p:cNvPr>
          <p:cNvSpPr/>
          <p:nvPr/>
        </p:nvSpPr>
        <p:spPr>
          <a:xfrm>
            <a:off x="1907704" y="2634784"/>
            <a:ext cx="1944216" cy="441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06031D-9187-AECD-4BA3-C2EF9B30C5F6}"/>
              </a:ext>
            </a:extLst>
          </p:cNvPr>
          <p:cNvSpPr/>
          <p:nvPr/>
        </p:nvSpPr>
        <p:spPr>
          <a:xfrm>
            <a:off x="5880571" y="2634784"/>
            <a:ext cx="1944216" cy="441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68157A7-0A76-FF14-E1FE-A303CB9CD41C}"/>
              </a:ext>
            </a:extLst>
          </p:cNvPr>
          <p:cNvPicPr>
            <a:picLocks noChangeAspect="1"/>
          </p:cNvPicPr>
          <p:nvPr/>
        </p:nvPicPr>
        <p:blipFill>
          <a:blip r:embed="rId3"/>
          <a:stretch>
            <a:fillRect/>
          </a:stretch>
        </p:blipFill>
        <p:spPr>
          <a:xfrm>
            <a:off x="2666999" y="3291830"/>
            <a:ext cx="3810000" cy="1447800"/>
          </a:xfrm>
          <a:prstGeom prst="rect">
            <a:avLst/>
          </a:prstGeom>
          <a:ln>
            <a:solidFill>
              <a:schemeClr val="accent1"/>
            </a:solidFill>
          </a:ln>
        </p:spPr>
      </p:pic>
      <p:sp>
        <p:nvSpPr>
          <p:cNvPr id="14" name="TextBox 13">
            <a:extLst>
              <a:ext uri="{FF2B5EF4-FFF2-40B4-BE49-F238E27FC236}">
                <a16:creationId xmlns:a16="http://schemas.microsoft.com/office/drawing/2014/main" id="{D50B473A-5311-396A-71B7-18EF408C20BD}"/>
              </a:ext>
            </a:extLst>
          </p:cNvPr>
          <p:cNvSpPr txBox="1"/>
          <p:nvPr/>
        </p:nvSpPr>
        <p:spPr>
          <a:xfrm>
            <a:off x="6156176" y="3479231"/>
            <a:ext cx="2808312" cy="523220"/>
          </a:xfrm>
          <a:prstGeom prst="rect">
            <a:avLst/>
          </a:prstGeom>
          <a:solidFill>
            <a:srgbClr val="FFFF00"/>
          </a:solidFill>
          <a:ln>
            <a:solidFill>
              <a:schemeClr val="accent1"/>
            </a:solidFill>
          </a:ln>
        </p:spPr>
        <p:txBody>
          <a:bodyPr wrap="square" rtlCol="0">
            <a:spAutoFit/>
          </a:bodyPr>
          <a:lstStyle/>
          <a:p>
            <a:r>
              <a:rPr lang="en-US" sz="1400" dirty="0"/>
              <a:t>The only option is to import to the Network Zone</a:t>
            </a:r>
          </a:p>
        </p:txBody>
      </p:sp>
      <p:cxnSp>
        <p:nvCxnSpPr>
          <p:cNvPr id="15" name="Straight Arrow Connector 14">
            <a:extLst>
              <a:ext uri="{FF2B5EF4-FFF2-40B4-BE49-F238E27FC236}">
                <a16:creationId xmlns:a16="http://schemas.microsoft.com/office/drawing/2014/main" id="{272410E3-BDD7-CAAC-0D8D-F8315F147959}"/>
              </a:ext>
            </a:extLst>
          </p:cNvPr>
          <p:cNvCxnSpPr>
            <a:cxnSpLocks/>
            <a:stCxn id="14" idx="1"/>
          </p:cNvCxnSpPr>
          <p:nvPr/>
        </p:nvCxnSpPr>
        <p:spPr>
          <a:xfrm flipH="1">
            <a:off x="5076056" y="3740841"/>
            <a:ext cx="1080120" cy="7751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729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Placement of new records defined in the Metadata Editor</a:t>
            </a:r>
            <a:endParaRPr lang="LID4096" sz="2400" dirty="0"/>
          </a:p>
        </p:txBody>
      </p:sp>
    </p:spTree>
    <p:extLst>
      <p:ext uri="{BB962C8B-B14F-4D97-AF65-F5344CB8AC3E}">
        <p14:creationId xmlns:p14="http://schemas.microsoft.com/office/powerpoint/2010/main" val="2928658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Placement of new records defined in the Metadata Editor</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36724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definitions in the Network Zone configuration table “Restrict Import to Network” influence the import profiles (as we saw) but do not influence the placement options defined in the Metadata Editor.</a:t>
            </a:r>
          </a:p>
          <a:p>
            <a:r>
              <a:rPr lang="en-US" sz="2200" dirty="0"/>
              <a:t>For example, when a Member Institution (for example Open University) is defined in the Network Zone as restricted to import to the Network Zone, but the Member Institution has DEFAULT_NETWORK defined for parameter </a:t>
            </a:r>
            <a:r>
              <a:rPr lang="en-US" sz="2200" dirty="0" err="1"/>
              <a:t>central_record_management</a:t>
            </a:r>
            <a:r>
              <a:rPr lang="en-US" sz="2200" dirty="0"/>
              <a:t> then:</a:t>
            </a:r>
            <a:br>
              <a:rPr lang="en-US" sz="2200" dirty="0"/>
            </a:br>
            <a:br>
              <a:rPr lang="en-US" sz="2200" dirty="0"/>
            </a:br>
            <a:r>
              <a:rPr lang="en-US" sz="2200" dirty="0"/>
              <a:t>In the Metadata Editor when “New &gt; Placement Options” is accessed the staff user can choose either “Local” or “Network” for “Placement of new records and templates”.</a:t>
            </a:r>
          </a:p>
        </p:txBody>
      </p:sp>
    </p:spTree>
    <p:extLst>
      <p:ext uri="{BB962C8B-B14F-4D97-AF65-F5344CB8AC3E}">
        <p14:creationId xmlns:p14="http://schemas.microsoft.com/office/powerpoint/2010/main" val="2187996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24FA3B3-A788-F32E-3C4A-0A2644A14778}"/>
              </a:ext>
            </a:extLst>
          </p:cNvPr>
          <p:cNvPicPr>
            <a:picLocks noChangeAspect="1"/>
          </p:cNvPicPr>
          <p:nvPr/>
        </p:nvPicPr>
        <p:blipFill>
          <a:blip r:embed="rId2"/>
          <a:stretch>
            <a:fillRect/>
          </a:stretch>
        </p:blipFill>
        <p:spPr>
          <a:xfrm>
            <a:off x="2831435" y="3043863"/>
            <a:ext cx="3483271" cy="170509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Rectangle 4">
            <a:extLst>
              <a:ext uri="{FF2B5EF4-FFF2-40B4-BE49-F238E27FC236}">
                <a16:creationId xmlns:a16="http://schemas.microsoft.com/office/drawing/2014/main" id="{4E61FAA1-1018-474A-BDC4-3A2F9D71F3BC}"/>
              </a:ext>
            </a:extLst>
          </p:cNvPr>
          <p:cNvSpPr/>
          <p:nvPr/>
        </p:nvSpPr>
        <p:spPr>
          <a:xfrm>
            <a:off x="6012160" y="1300373"/>
            <a:ext cx="14556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Placement of new records defined in the Metadata Editor</a:t>
            </a:r>
          </a:p>
        </p:txBody>
      </p:sp>
      <p:sp>
        <p:nvSpPr>
          <p:cNvPr id="9" name="Rectangle 8">
            <a:extLst>
              <a:ext uri="{FF2B5EF4-FFF2-40B4-BE49-F238E27FC236}">
                <a16:creationId xmlns:a16="http://schemas.microsoft.com/office/drawing/2014/main" id="{47B0BA07-5902-1C04-B747-C2C81A42C94A}"/>
              </a:ext>
            </a:extLst>
          </p:cNvPr>
          <p:cNvSpPr/>
          <p:nvPr/>
        </p:nvSpPr>
        <p:spPr>
          <a:xfrm>
            <a:off x="1763688" y="1347614"/>
            <a:ext cx="21602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A989088-157F-BD34-5E50-C6041C167613}"/>
              </a:ext>
            </a:extLst>
          </p:cNvPr>
          <p:cNvCxnSpPr>
            <a:cxnSpLocks/>
          </p:cNvCxnSpPr>
          <p:nvPr/>
        </p:nvCxnSpPr>
        <p:spPr>
          <a:xfrm flipH="1">
            <a:off x="5176461" y="3710670"/>
            <a:ext cx="763692" cy="134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F769657-B06A-65FF-2243-2D782AFDBC1E}"/>
              </a:ext>
            </a:extLst>
          </p:cNvPr>
          <p:cNvCxnSpPr>
            <a:cxnSpLocks/>
          </p:cNvCxnSpPr>
          <p:nvPr/>
        </p:nvCxnSpPr>
        <p:spPr>
          <a:xfrm>
            <a:off x="2154560" y="3778141"/>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860BA79-C7F2-D730-F160-E2B80C443CB2}"/>
              </a:ext>
            </a:extLst>
          </p:cNvPr>
          <p:cNvPicPr>
            <a:picLocks noChangeAspect="1"/>
          </p:cNvPicPr>
          <p:nvPr/>
        </p:nvPicPr>
        <p:blipFill>
          <a:blip r:embed="rId3"/>
          <a:stretch>
            <a:fillRect/>
          </a:stretch>
        </p:blipFill>
        <p:spPr>
          <a:xfrm>
            <a:off x="1745432" y="600558"/>
            <a:ext cx="6048672" cy="1315979"/>
          </a:xfrm>
          <a:prstGeom prst="rect">
            <a:avLst/>
          </a:prstGeom>
          <a:ln>
            <a:solidFill>
              <a:schemeClr val="accent1"/>
            </a:solidFill>
          </a:ln>
        </p:spPr>
      </p:pic>
      <p:sp>
        <p:nvSpPr>
          <p:cNvPr id="16" name="TextBox 15">
            <a:extLst>
              <a:ext uri="{FF2B5EF4-FFF2-40B4-BE49-F238E27FC236}">
                <a16:creationId xmlns:a16="http://schemas.microsoft.com/office/drawing/2014/main" id="{CAABF3EB-ADF4-C5C6-F0C6-C181C3558462}"/>
              </a:ext>
            </a:extLst>
          </p:cNvPr>
          <p:cNvSpPr txBox="1"/>
          <p:nvPr/>
        </p:nvSpPr>
        <p:spPr>
          <a:xfrm>
            <a:off x="3131841" y="627534"/>
            <a:ext cx="2808312" cy="523220"/>
          </a:xfrm>
          <a:prstGeom prst="rect">
            <a:avLst/>
          </a:prstGeom>
          <a:solidFill>
            <a:srgbClr val="FFFF00"/>
          </a:solidFill>
          <a:ln>
            <a:solidFill>
              <a:schemeClr val="accent1"/>
            </a:solidFill>
          </a:ln>
        </p:spPr>
        <p:txBody>
          <a:bodyPr wrap="square" rtlCol="0">
            <a:spAutoFit/>
          </a:bodyPr>
          <a:lstStyle/>
          <a:p>
            <a:r>
              <a:rPr lang="en-US" sz="1400" dirty="0"/>
              <a:t>Network Zone configuration for “Restrict Import to Network</a:t>
            </a:r>
          </a:p>
        </p:txBody>
      </p:sp>
      <p:sp>
        <p:nvSpPr>
          <p:cNvPr id="17" name="Rectangle 16">
            <a:extLst>
              <a:ext uri="{FF2B5EF4-FFF2-40B4-BE49-F238E27FC236}">
                <a16:creationId xmlns:a16="http://schemas.microsoft.com/office/drawing/2014/main" id="{5A553454-C793-BB08-3C17-32DDB632C652}"/>
              </a:ext>
            </a:extLst>
          </p:cNvPr>
          <p:cNvSpPr/>
          <p:nvPr/>
        </p:nvSpPr>
        <p:spPr>
          <a:xfrm>
            <a:off x="2154560" y="1296256"/>
            <a:ext cx="720080" cy="224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978E45F-08E0-D9CE-85DB-7B0E69E17424}"/>
              </a:ext>
            </a:extLst>
          </p:cNvPr>
          <p:cNvSpPr/>
          <p:nvPr/>
        </p:nvSpPr>
        <p:spPr>
          <a:xfrm>
            <a:off x="6886377" y="1272954"/>
            <a:ext cx="720080" cy="224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215264-C6C5-4390-26DE-973A863C8852}"/>
              </a:ext>
            </a:extLst>
          </p:cNvPr>
          <p:cNvSpPr txBox="1"/>
          <p:nvPr/>
        </p:nvSpPr>
        <p:spPr>
          <a:xfrm>
            <a:off x="5948898" y="3341338"/>
            <a:ext cx="2808312" cy="738664"/>
          </a:xfrm>
          <a:prstGeom prst="rect">
            <a:avLst/>
          </a:prstGeom>
          <a:solidFill>
            <a:srgbClr val="FFFF00"/>
          </a:solidFill>
          <a:ln>
            <a:solidFill>
              <a:schemeClr val="accent1"/>
            </a:solidFill>
          </a:ln>
        </p:spPr>
        <p:txBody>
          <a:bodyPr wrap="square" rtlCol="0">
            <a:spAutoFit/>
          </a:bodyPr>
          <a:lstStyle/>
          <a:p>
            <a:r>
              <a:rPr lang="en-US" sz="1400" dirty="0"/>
              <a:t>The default option for “Placement of new records and templates” is the Network Zone</a:t>
            </a:r>
          </a:p>
        </p:txBody>
      </p:sp>
      <p:sp>
        <p:nvSpPr>
          <p:cNvPr id="20" name="TextBox 19">
            <a:extLst>
              <a:ext uri="{FF2B5EF4-FFF2-40B4-BE49-F238E27FC236}">
                <a16:creationId xmlns:a16="http://schemas.microsoft.com/office/drawing/2014/main" id="{9DD3AB48-748F-460B-4D65-57B9486B8AE4}"/>
              </a:ext>
            </a:extLst>
          </p:cNvPr>
          <p:cNvSpPr txBox="1"/>
          <p:nvPr/>
        </p:nvSpPr>
        <p:spPr>
          <a:xfrm>
            <a:off x="162706" y="3353072"/>
            <a:ext cx="1991854" cy="738664"/>
          </a:xfrm>
          <a:prstGeom prst="rect">
            <a:avLst/>
          </a:prstGeom>
          <a:solidFill>
            <a:srgbClr val="FFFF00"/>
          </a:solidFill>
          <a:ln>
            <a:solidFill>
              <a:schemeClr val="accent1"/>
            </a:solidFill>
          </a:ln>
        </p:spPr>
        <p:txBody>
          <a:bodyPr wrap="square" rtlCol="0">
            <a:spAutoFit/>
          </a:bodyPr>
          <a:lstStyle/>
          <a:p>
            <a:r>
              <a:rPr lang="en-US" sz="1400" dirty="0"/>
              <a:t>“Local” can be chosen for “Placement of new records and templates”</a:t>
            </a:r>
          </a:p>
        </p:txBody>
      </p:sp>
      <p:pic>
        <p:nvPicPr>
          <p:cNvPr id="6" name="Picture 5">
            <a:extLst>
              <a:ext uri="{FF2B5EF4-FFF2-40B4-BE49-F238E27FC236}">
                <a16:creationId xmlns:a16="http://schemas.microsoft.com/office/drawing/2014/main" id="{E7DE4B18-2FEB-5FE2-30C9-CF2D17F6C6BD}"/>
              </a:ext>
            </a:extLst>
          </p:cNvPr>
          <p:cNvPicPr>
            <a:picLocks noChangeAspect="1"/>
          </p:cNvPicPr>
          <p:nvPr/>
        </p:nvPicPr>
        <p:blipFill>
          <a:blip r:embed="rId4"/>
          <a:stretch>
            <a:fillRect/>
          </a:stretch>
        </p:blipFill>
        <p:spPr>
          <a:xfrm>
            <a:off x="1409700" y="2139702"/>
            <a:ext cx="6324600" cy="390525"/>
          </a:xfrm>
          <a:prstGeom prst="rect">
            <a:avLst/>
          </a:prstGeom>
          <a:ln>
            <a:solidFill>
              <a:schemeClr val="accent1"/>
            </a:solidFill>
          </a:ln>
        </p:spPr>
      </p:pic>
    </p:spTree>
    <p:extLst>
      <p:ext uri="{BB962C8B-B14F-4D97-AF65-F5344CB8AC3E}">
        <p14:creationId xmlns:p14="http://schemas.microsoft.com/office/powerpoint/2010/main" val="1192968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4B63C3-E198-1E10-51BA-7E76D91E3F53}"/>
              </a:ext>
            </a:extLst>
          </p:cNvPr>
          <p:cNvPicPr>
            <a:picLocks noChangeAspect="1"/>
          </p:cNvPicPr>
          <p:nvPr/>
        </p:nvPicPr>
        <p:blipFill>
          <a:blip r:embed="rId2"/>
          <a:stretch>
            <a:fillRect/>
          </a:stretch>
        </p:blipFill>
        <p:spPr>
          <a:xfrm>
            <a:off x="1533304" y="669843"/>
            <a:ext cx="6077546" cy="408391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Placement of new records defined in the Metadata Editor</a:t>
            </a:r>
          </a:p>
        </p:txBody>
      </p:sp>
      <p:sp>
        <p:nvSpPr>
          <p:cNvPr id="20" name="TextBox 19">
            <a:extLst>
              <a:ext uri="{FF2B5EF4-FFF2-40B4-BE49-F238E27FC236}">
                <a16:creationId xmlns:a16="http://schemas.microsoft.com/office/drawing/2014/main" id="{9DD3AB48-748F-460B-4D65-57B9486B8AE4}"/>
              </a:ext>
            </a:extLst>
          </p:cNvPr>
          <p:cNvSpPr txBox="1"/>
          <p:nvPr/>
        </p:nvSpPr>
        <p:spPr>
          <a:xfrm>
            <a:off x="251520" y="2931790"/>
            <a:ext cx="3024336" cy="1384995"/>
          </a:xfrm>
          <a:prstGeom prst="rect">
            <a:avLst/>
          </a:prstGeom>
          <a:solidFill>
            <a:srgbClr val="FFFF00"/>
          </a:solidFill>
          <a:ln>
            <a:solidFill>
              <a:schemeClr val="accent1"/>
            </a:solidFill>
          </a:ln>
        </p:spPr>
        <p:txBody>
          <a:bodyPr wrap="square" rtlCol="0">
            <a:spAutoFit/>
          </a:bodyPr>
          <a:lstStyle/>
          <a:p>
            <a:r>
              <a:rPr lang="en-US" sz="1400" dirty="0"/>
              <a:t>A new record created in the Metadata Editor for Open University is </a:t>
            </a:r>
            <a:r>
              <a:rPr lang="en-US" sz="1400" b="1" u="sng" dirty="0"/>
              <a:t>saved</a:t>
            </a:r>
            <a:r>
              <a:rPr lang="en-US" sz="1400" dirty="0"/>
              <a:t> in the Network Zone.  This is the case even though it is defined in the Network Zone as restricted from </a:t>
            </a:r>
            <a:r>
              <a:rPr lang="en-US" sz="1400" b="1" u="sng" dirty="0"/>
              <a:t>importing</a:t>
            </a:r>
            <a:r>
              <a:rPr lang="en-US" sz="1400" dirty="0"/>
              <a:t> to the Network Zone.</a:t>
            </a:r>
          </a:p>
        </p:txBody>
      </p:sp>
      <p:sp>
        <p:nvSpPr>
          <p:cNvPr id="12" name="Rectangle 11">
            <a:extLst>
              <a:ext uri="{FF2B5EF4-FFF2-40B4-BE49-F238E27FC236}">
                <a16:creationId xmlns:a16="http://schemas.microsoft.com/office/drawing/2014/main" id="{103F3268-79C2-FACC-2BD2-126FF2209EC3}"/>
              </a:ext>
            </a:extLst>
          </p:cNvPr>
          <p:cNvSpPr/>
          <p:nvPr/>
        </p:nvSpPr>
        <p:spPr>
          <a:xfrm>
            <a:off x="1547664" y="646479"/>
            <a:ext cx="576064" cy="341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C9D041F1-738D-B6A6-A344-26F94D03E46F}"/>
              </a:ext>
            </a:extLst>
          </p:cNvPr>
          <p:cNvCxnSpPr/>
          <p:nvPr/>
        </p:nvCxnSpPr>
        <p:spPr>
          <a:xfrm>
            <a:off x="1115616" y="1491630"/>
            <a:ext cx="1008112"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4E8A440-E8D2-7D47-6441-4A4AF6A36AEB}"/>
              </a:ext>
            </a:extLst>
          </p:cNvPr>
          <p:cNvSpPr/>
          <p:nvPr/>
        </p:nvSpPr>
        <p:spPr>
          <a:xfrm>
            <a:off x="2145499" y="1916421"/>
            <a:ext cx="2160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19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Placement of new records defined in the Metadata Editor</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When a Member Institution (for example University of Knowledge) has </a:t>
            </a:r>
            <a:r>
              <a:rPr lang="en-US" sz="2200" dirty="0" err="1"/>
              <a:t>central_record_management</a:t>
            </a:r>
            <a:r>
              <a:rPr lang="en-US" sz="2200" dirty="0"/>
              <a:t> defined as ENFORCE_NETWORK then:</a:t>
            </a:r>
          </a:p>
          <a:p>
            <a:r>
              <a:rPr lang="en-US" sz="2200" dirty="0"/>
              <a:t>In the Metadata Editor when “New &gt; Placement Options” is accessed the only option which can be chosen for “Placement of new records and templates” is “Network”</a:t>
            </a:r>
          </a:p>
        </p:txBody>
      </p:sp>
    </p:spTree>
    <p:extLst>
      <p:ext uri="{BB962C8B-B14F-4D97-AF65-F5344CB8AC3E}">
        <p14:creationId xmlns:p14="http://schemas.microsoft.com/office/powerpoint/2010/main" val="197475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C9E0988-F30C-6F5A-6FA7-843AA4DA6E41}"/>
              </a:ext>
            </a:extLst>
          </p:cNvPr>
          <p:cNvPicPr>
            <a:picLocks noChangeAspect="1"/>
          </p:cNvPicPr>
          <p:nvPr/>
        </p:nvPicPr>
        <p:blipFill>
          <a:blip r:embed="rId2"/>
          <a:stretch>
            <a:fillRect/>
          </a:stretch>
        </p:blipFill>
        <p:spPr>
          <a:xfrm>
            <a:off x="2557462" y="2746598"/>
            <a:ext cx="4029075" cy="2057400"/>
          </a:xfrm>
          <a:prstGeom prst="rect">
            <a:avLst/>
          </a:prstGeom>
          <a:ln>
            <a:solidFill>
              <a:schemeClr val="accent1"/>
            </a:solidFill>
          </a:ln>
        </p:spPr>
      </p:pic>
      <p:pic>
        <p:nvPicPr>
          <p:cNvPr id="8" name="Picture 7">
            <a:extLst>
              <a:ext uri="{FF2B5EF4-FFF2-40B4-BE49-F238E27FC236}">
                <a16:creationId xmlns:a16="http://schemas.microsoft.com/office/drawing/2014/main" id="{C067103B-6BF1-C03C-FF81-3A15B9B0CD00}"/>
              </a:ext>
            </a:extLst>
          </p:cNvPr>
          <p:cNvPicPr>
            <a:picLocks noChangeAspect="1"/>
          </p:cNvPicPr>
          <p:nvPr/>
        </p:nvPicPr>
        <p:blipFill>
          <a:blip r:embed="rId3"/>
          <a:stretch>
            <a:fillRect/>
          </a:stretch>
        </p:blipFill>
        <p:spPr>
          <a:xfrm>
            <a:off x="1366837" y="1275606"/>
            <a:ext cx="6410325" cy="4095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Rectangle 4">
            <a:extLst>
              <a:ext uri="{FF2B5EF4-FFF2-40B4-BE49-F238E27FC236}">
                <a16:creationId xmlns:a16="http://schemas.microsoft.com/office/drawing/2014/main" id="{4E61FAA1-1018-474A-BDC4-3A2F9D71F3BC}"/>
              </a:ext>
            </a:extLst>
          </p:cNvPr>
          <p:cNvSpPr/>
          <p:nvPr/>
        </p:nvSpPr>
        <p:spPr>
          <a:xfrm>
            <a:off x="6012160" y="1300373"/>
            <a:ext cx="14556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7024E078-450D-4BFA-85CE-70DA020FEF91}"/>
              </a:ext>
            </a:extLst>
          </p:cNvPr>
          <p:cNvSpPr>
            <a:spLocks noGrp="1"/>
          </p:cNvSpPr>
          <p:nvPr>
            <p:ph type="title"/>
          </p:nvPr>
        </p:nvSpPr>
        <p:spPr>
          <a:xfrm>
            <a:off x="395536" y="70415"/>
            <a:ext cx="8748464" cy="576064"/>
          </a:xfrm>
        </p:spPr>
        <p:txBody>
          <a:bodyPr>
            <a:noAutofit/>
          </a:bodyPr>
          <a:lstStyle/>
          <a:p>
            <a:r>
              <a:rPr lang="en-US" sz="2100" dirty="0"/>
              <a:t>Placement of new records defined in the Metadata Editor</a:t>
            </a:r>
          </a:p>
        </p:txBody>
      </p:sp>
      <p:sp>
        <p:nvSpPr>
          <p:cNvPr id="9" name="Rectangle 8">
            <a:extLst>
              <a:ext uri="{FF2B5EF4-FFF2-40B4-BE49-F238E27FC236}">
                <a16:creationId xmlns:a16="http://schemas.microsoft.com/office/drawing/2014/main" id="{47B0BA07-5902-1C04-B747-C2C81A42C94A}"/>
              </a:ext>
            </a:extLst>
          </p:cNvPr>
          <p:cNvSpPr/>
          <p:nvPr/>
        </p:nvSpPr>
        <p:spPr>
          <a:xfrm>
            <a:off x="1763688" y="1347614"/>
            <a:ext cx="21602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5AAFEFF-FB3F-129F-F3E0-F895AC377898}"/>
              </a:ext>
            </a:extLst>
          </p:cNvPr>
          <p:cNvSpPr txBox="1"/>
          <p:nvPr/>
        </p:nvSpPr>
        <p:spPr>
          <a:xfrm>
            <a:off x="5652120" y="2471119"/>
            <a:ext cx="2808312" cy="738664"/>
          </a:xfrm>
          <a:prstGeom prst="rect">
            <a:avLst/>
          </a:prstGeom>
          <a:solidFill>
            <a:srgbClr val="FFFF00"/>
          </a:solidFill>
          <a:ln>
            <a:solidFill>
              <a:schemeClr val="accent1"/>
            </a:solidFill>
          </a:ln>
        </p:spPr>
        <p:txBody>
          <a:bodyPr wrap="square" rtlCol="0">
            <a:spAutoFit/>
          </a:bodyPr>
          <a:lstStyle/>
          <a:p>
            <a:r>
              <a:rPr lang="en-US" sz="1400" dirty="0"/>
              <a:t>The only option for “Placement of new records and templates” is the Network Zone</a:t>
            </a:r>
          </a:p>
        </p:txBody>
      </p:sp>
      <p:cxnSp>
        <p:nvCxnSpPr>
          <p:cNvPr id="13" name="Straight Arrow Connector 12">
            <a:extLst>
              <a:ext uri="{FF2B5EF4-FFF2-40B4-BE49-F238E27FC236}">
                <a16:creationId xmlns:a16="http://schemas.microsoft.com/office/drawing/2014/main" id="{EA989088-157F-BD34-5E50-C6041C167613}"/>
              </a:ext>
            </a:extLst>
          </p:cNvPr>
          <p:cNvCxnSpPr>
            <a:cxnSpLocks/>
            <a:stCxn id="12" idx="1"/>
          </p:cNvCxnSpPr>
          <p:nvPr/>
        </p:nvCxnSpPr>
        <p:spPr>
          <a:xfrm flipH="1">
            <a:off x="4572000" y="2840451"/>
            <a:ext cx="1080120" cy="6674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E7A75D8-8864-F831-552C-F4319CFABB00}"/>
              </a:ext>
            </a:extLst>
          </p:cNvPr>
          <p:cNvSpPr txBox="1"/>
          <p:nvPr/>
        </p:nvSpPr>
        <p:spPr>
          <a:xfrm>
            <a:off x="155307" y="2571750"/>
            <a:ext cx="1991854" cy="1169551"/>
          </a:xfrm>
          <a:prstGeom prst="rect">
            <a:avLst/>
          </a:prstGeom>
          <a:solidFill>
            <a:srgbClr val="FFFF00"/>
          </a:solidFill>
          <a:ln>
            <a:solidFill>
              <a:schemeClr val="accent1"/>
            </a:solidFill>
          </a:ln>
        </p:spPr>
        <p:txBody>
          <a:bodyPr wrap="square" rtlCol="0">
            <a:spAutoFit/>
          </a:bodyPr>
          <a:lstStyle/>
          <a:p>
            <a:r>
              <a:rPr lang="en-US" sz="1400" dirty="0"/>
              <a:t>“Local” cannot be chosen for “Placement of new records and templates” (Clicking it does nothing)</a:t>
            </a:r>
          </a:p>
        </p:txBody>
      </p:sp>
      <p:cxnSp>
        <p:nvCxnSpPr>
          <p:cNvPr id="15" name="Straight Arrow Connector 14">
            <a:extLst>
              <a:ext uri="{FF2B5EF4-FFF2-40B4-BE49-F238E27FC236}">
                <a16:creationId xmlns:a16="http://schemas.microsoft.com/office/drawing/2014/main" id="{2F769657-B06A-65FF-2243-2D782AFDBC1E}"/>
              </a:ext>
            </a:extLst>
          </p:cNvPr>
          <p:cNvCxnSpPr>
            <a:cxnSpLocks/>
          </p:cNvCxnSpPr>
          <p:nvPr/>
        </p:nvCxnSpPr>
        <p:spPr>
          <a:xfrm>
            <a:off x="2147161" y="3363838"/>
            <a:ext cx="432985" cy="2446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220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200" dirty="0"/>
              <a:t>Manually adding a portfolio/physical item/digital representation</a:t>
            </a:r>
            <a:endParaRPr lang="LID4096" sz="2200" dirty="0"/>
          </a:p>
        </p:txBody>
      </p:sp>
    </p:spTree>
    <p:extLst>
      <p:ext uri="{BB962C8B-B14F-4D97-AF65-F5344CB8AC3E}">
        <p14:creationId xmlns:p14="http://schemas.microsoft.com/office/powerpoint/2010/main" val="3176695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5"/>
            <a:ext cx="8496944" cy="16014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A portfolio, physical item or digital representation can be manually added via “Resources &gt; Create Inventory”.</a:t>
            </a:r>
          </a:p>
          <a:p>
            <a:r>
              <a:rPr lang="en-US" sz="2200" dirty="0"/>
              <a:t>When this happens, a corresponding new bibliographic record gets  created (when user chooses “Create New Title” for “Creation Type” .</a:t>
            </a:r>
          </a:p>
        </p:txBody>
      </p:sp>
      <p:pic>
        <p:nvPicPr>
          <p:cNvPr id="5" name="Picture 4">
            <a:extLst>
              <a:ext uri="{FF2B5EF4-FFF2-40B4-BE49-F238E27FC236}">
                <a16:creationId xmlns:a16="http://schemas.microsoft.com/office/drawing/2014/main" id="{BD1F868A-8411-7C5C-5610-E6A02CE6742F}"/>
              </a:ext>
            </a:extLst>
          </p:cNvPr>
          <p:cNvPicPr>
            <a:picLocks noChangeAspect="1"/>
          </p:cNvPicPr>
          <p:nvPr/>
        </p:nvPicPr>
        <p:blipFill>
          <a:blip r:embed="rId2"/>
          <a:stretch>
            <a:fillRect/>
          </a:stretch>
        </p:blipFill>
        <p:spPr>
          <a:xfrm>
            <a:off x="3205162" y="2693268"/>
            <a:ext cx="2733675" cy="1390650"/>
          </a:xfrm>
          <a:prstGeom prst="rect">
            <a:avLst/>
          </a:prstGeom>
          <a:ln>
            <a:solidFill>
              <a:schemeClr val="accent1"/>
            </a:solidFill>
          </a:ln>
        </p:spPr>
      </p:pic>
    </p:spTree>
    <p:extLst>
      <p:ext uri="{BB962C8B-B14F-4D97-AF65-F5344CB8AC3E}">
        <p14:creationId xmlns:p14="http://schemas.microsoft.com/office/powerpoint/2010/main" val="2979135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771550"/>
            <a:ext cx="8496944" cy="40324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definitions in the Network Zone configuration table “Restrict Import to Network” influence the import profiles (as we saw) but do not influence the placement options when a bibliographic record is created from “Resources &gt; Create Inventory”.</a:t>
            </a:r>
          </a:p>
          <a:p>
            <a:r>
              <a:rPr lang="en-US" sz="2000" dirty="0"/>
              <a:t>For example, when a Member Institution (for example Open University) is defined in the Network Zone as restricted to import to the Network Zone, but the Member Institution has DEFAULT_NETWORK defined for parameter </a:t>
            </a:r>
            <a:r>
              <a:rPr lang="en-US" sz="2000" dirty="0" err="1"/>
              <a:t>central_record_management</a:t>
            </a:r>
            <a:r>
              <a:rPr lang="en-US" sz="2000" dirty="0"/>
              <a:t> then:</a:t>
            </a:r>
            <a:br>
              <a:rPr lang="en-US" sz="2000" dirty="0"/>
            </a:br>
            <a:br>
              <a:rPr lang="en-US" sz="2000" dirty="0"/>
            </a:br>
            <a:r>
              <a:rPr lang="en-US" sz="2000" dirty="0"/>
              <a:t>When the bibliographic record gets created from “Resources &gt; Create Inventory &gt; Add Local Portfolio” the staff user can choose either “Network” or “Institution” for “Placement of new record”.</a:t>
            </a:r>
          </a:p>
        </p:txBody>
      </p:sp>
    </p:spTree>
    <p:extLst>
      <p:ext uri="{BB962C8B-B14F-4D97-AF65-F5344CB8AC3E}">
        <p14:creationId xmlns:p14="http://schemas.microsoft.com/office/powerpoint/2010/main" val="3720088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10081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In the current setup: Network Zone member institution “Open University” is defined as restricted to import to the Network Zone, but in the Member Institution has DEFAULT_NETWORK defined for parameter </a:t>
            </a:r>
            <a:r>
              <a:rPr lang="en-US" sz="1800" dirty="0" err="1"/>
              <a:t>central_record_management</a:t>
            </a:r>
            <a:r>
              <a:rPr lang="en-US" sz="1800" dirty="0"/>
              <a:t>:</a:t>
            </a:r>
          </a:p>
        </p:txBody>
      </p:sp>
      <p:pic>
        <p:nvPicPr>
          <p:cNvPr id="6" name="Picture 5">
            <a:extLst>
              <a:ext uri="{FF2B5EF4-FFF2-40B4-BE49-F238E27FC236}">
                <a16:creationId xmlns:a16="http://schemas.microsoft.com/office/drawing/2014/main" id="{62F4577F-1E49-8830-3607-03FC165AA2A7}"/>
              </a:ext>
            </a:extLst>
          </p:cNvPr>
          <p:cNvPicPr>
            <a:picLocks noChangeAspect="1"/>
          </p:cNvPicPr>
          <p:nvPr/>
        </p:nvPicPr>
        <p:blipFill>
          <a:blip r:embed="rId2"/>
          <a:stretch>
            <a:fillRect/>
          </a:stretch>
        </p:blipFill>
        <p:spPr>
          <a:xfrm>
            <a:off x="716691" y="1923678"/>
            <a:ext cx="7710618" cy="1761388"/>
          </a:xfrm>
          <a:prstGeom prst="rect">
            <a:avLst/>
          </a:prstGeom>
          <a:ln>
            <a:solidFill>
              <a:schemeClr val="accent1"/>
            </a:solidFill>
          </a:ln>
        </p:spPr>
      </p:pic>
      <p:sp>
        <p:nvSpPr>
          <p:cNvPr id="7" name="TextBox 6">
            <a:extLst>
              <a:ext uri="{FF2B5EF4-FFF2-40B4-BE49-F238E27FC236}">
                <a16:creationId xmlns:a16="http://schemas.microsoft.com/office/drawing/2014/main" id="{B82BB5AF-AB6B-B8A8-D689-647D27F776D4}"/>
              </a:ext>
            </a:extLst>
          </p:cNvPr>
          <p:cNvSpPr txBox="1"/>
          <p:nvPr/>
        </p:nvSpPr>
        <p:spPr>
          <a:xfrm>
            <a:off x="3438121" y="1959349"/>
            <a:ext cx="1728192" cy="369332"/>
          </a:xfrm>
          <a:prstGeom prst="rect">
            <a:avLst/>
          </a:prstGeom>
          <a:solidFill>
            <a:srgbClr val="FFFF00"/>
          </a:solidFill>
          <a:ln>
            <a:solidFill>
              <a:schemeClr val="accent1"/>
            </a:solidFill>
          </a:ln>
        </p:spPr>
        <p:txBody>
          <a:bodyPr wrap="square" rtlCol="0">
            <a:spAutoFit/>
          </a:bodyPr>
          <a:lstStyle/>
          <a:p>
            <a:pPr algn="ctr"/>
            <a:r>
              <a:rPr lang="en-US" dirty="0"/>
              <a:t>Network Zone</a:t>
            </a:r>
          </a:p>
        </p:txBody>
      </p:sp>
      <p:pic>
        <p:nvPicPr>
          <p:cNvPr id="9" name="Picture 8">
            <a:extLst>
              <a:ext uri="{FF2B5EF4-FFF2-40B4-BE49-F238E27FC236}">
                <a16:creationId xmlns:a16="http://schemas.microsoft.com/office/drawing/2014/main" id="{279343DD-F5FD-EC67-2C84-001814F8C07B}"/>
              </a:ext>
            </a:extLst>
          </p:cNvPr>
          <p:cNvPicPr>
            <a:picLocks noChangeAspect="1"/>
          </p:cNvPicPr>
          <p:nvPr/>
        </p:nvPicPr>
        <p:blipFill>
          <a:blip r:embed="rId3"/>
          <a:stretch>
            <a:fillRect/>
          </a:stretch>
        </p:blipFill>
        <p:spPr>
          <a:xfrm>
            <a:off x="1323975" y="4356323"/>
            <a:ext cx="6496050" cy="447675"/>
          </a:xfrm>
          <a:prstGeom prst="rect">
            <a:avLst/>
          </a:prstGeom>
          <a:ln>
            <a:solidFill>
              <a:schemeClr val="accent1"/>
            </a:solidFill>
          </a:ln>
        </p:spPr>
      </p:pic>
      <p:sp>
        <p:nvSpPr>
          <p:cNvPr id="10" name="TextBox 9">
            <a:extLst>
              <a:ext uri="{FF2B5EF4-FFF2-40B4-BE49-F238E27FC236}">
                <a16:creationId xmlns:a16="http://schemas.microsoft.com/office/drawing/2014/main" id="{2693398B-4A23-E9CE-2757-6675C525244D}"/>
              </a:ext>
            </a:extLst>
          </p:cNvPr>
          <p:cNvSpPr txBox="1"/>
          <p:nvPr/>
        </p:nvSpPr>
        <p:spPr>
          <a:xfrm>
            <a:off x="2627784" y="3795886"/>
            <a:ext cx="3744416" cy="369332"/>
          </a:xfrm>
          <a:prstGeom prst="rect">
            <a:avLst/>
          </a:prstGeom>
          <a:solidFill>
            <a:srgbClr val="FFFF00"/>
          </a:solidFill>
          <a:ln>
            <a:solidFill>
              <a:schemeClr val="accent1"/>
            </a:solidFill>
          </a:ln>
        </p:spPr>
        <p:txBody>
          <a:bodyPr wrap="square" rtlCol="0">
            <a:spAutoFit/>
          </a:bodyPr>
          <a:lstStyle/>
          <a:p>
            <a:pPr algn="ctr"/>
            <a:r>
              <a:rPr lang="en-US" dirty="0"/>
              <a:t>Member Institution Open University</a:t>
            </a:r>
          </a:p>
        </p:txBody>
      </p:sp>
      <p:sp>
        <p:nvSpPr>
          <p:cNvPr id="11" name="Rectangle 10">
            <a:extLst>
              <a:ext uri="{FF2B5EF4-FFF2-40B4-BE49-F238E27FC236}">
                <a16:creationId xmlns:a16="http://schemas.microsoft.com/office/drawing/2014/main" id="{5AE7C25F-A187-3045-F796-6455702192DC}"/>
              </a:ext>
            </a:extLst>
          </p:cNvPr>
          <p:cNvSpPr/>
          <p:nvPr/>
        </p:nvSpPr>
        <p:spPr>
          <a:xfrm>
            <a:off x="1237861" y="287429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80E3C9-BD3A-8FD1-673F-8C89478A07BB}"/>
              </a:ext>
            </a:extLst>
          </p:cNvPr>
          <p:cNvSpPr/>
          <p:nvPr/>
        </p:nvSpPr>
        <p:spPr>
          <a:xfrm>
            <a:off x="7604155" y="2844484"/>
            <a:ext cx="381811"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34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11521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In the member institution Open University, for “Placement of new record”, either “Network” or “Institution” can be chosen.</a:t>
            </a:r>
          </a:p>
          <a:p>
            <a:r>
              <a:rPr lang="en-US" sz="2200" dirty="0"/>
              <a:t>Here we choose “Placement of new record” “Network”</a:t>
            </a:r>
          </a:p>
        </p:txBody>
      </p:sp>
      <p:pic>
        <p:nvPicPr>
          <p:cNvPr id="5" name="Picture 4">
            <a:extLst>
              <a:ext uri="{FF2B5EF4-FFF2-40B4-BE49-F238E27FC236}">
                <a16:creationId xmlns:a16="http://schemas.microsoft.com/office/drawing/2014/main" id="{557903FE-58EE-E724-1022-34D377817ABF}"/>
              </a:ext>
            </a:extLst>
          </p:cNvPr>
          <p:cNvPicPr>
            <a:picLocks noChangeAspect="1"/>
          </p:cNvPicPr>
          <p:nvPr/>
        </p:nvPicPr>
        <p:blipFill>
          <a:blip r:embed="rId2"/>
          <a:stretch>
            <a:fillRect/>
          </a:stretch>
        </p:blipFill>
        <p:spPr>
          <a:xfrm>
            <a:off x="2699792" y="2447553"/>
            <a:ext cx="3795315" cy="2140421"/>
          </a:xfrm>
          <a:prstGeom prst="rect">
            <a:avLst/>
          </a:prstGeom>
          <a:ln>
            <a:solidFill>
              <a:schemeClr val="accent1"/>
            </a:solidFill>
          </a:ln>
        </p:spPr>
      </p:pic>
      <p:sp>
        <p:nvSpPr>
          <p:cNvPr id="11" name="Rectangle 10">
            <a:extLst>
              <a:ext uri="{FF2B5EF4-FFF2-40B4-BE49-F238E27FC236}">
                <a16:creationId xmlns:a16="http://schemas.microsoft.com/office/drawing/2014/main" id="{391B903A-CD26-F5A5-EE99-079C7162F51C}"/>
              </a:ext>
            </a:extLst>
          </p:cNvPr>
          <p:cNvSpPr/>
          <p:nvPr/>
        </p:nvSpPr>
        <p:spPr>
          <a:xfrm>
            <a:off x="2987824" y="3723878"/>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ABDF13-29ED-EF8D-A139-59BABC233739}"/>
              </a:ext>
            </a:extLst>
          </p:cNvPr>
          <p:cNvSpPr/>
          <p:nvPr/>
        </p:nvSpPr>
        <p:spPr>
          <a:xfrm>
            <a:off x="4211960" y="3723878"/>
            <a:ext cx="66258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367602-F1C9-03C9-A2B0-35A9A6E71B97}"/>
              </a:ext>
            </a:extLst>
          </p:cNvPr>
          <p:cNvSpPr/>
          <p:nvPr/>
        </p:nvSpPr>
        <p:spPr>
          <a:xfrm>
            <a:off x="2987824" y="3200003"/>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89B592-5D33-C992-9764-36D43545AB1D}"/>
              </a:ext>
            </a:extLst>
          </p:cNvPr>
          <p:cNvSpPr/>
          <p:nvPr/>
        </p:nvSpPr>
        <p:spPr>
          <a:xfrm>
            <a:off x="4250796" y="3200967"/>
            <a:ext cx="969276" cy="287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B96AFFE-901E-231A-117C-436A81092D4C}"/>
              </a:ext>
            </a:extLst>
          </p:cNvPr>
          <p:cNvCxnSpPr/>
          <p:nvPr/>
        </p:nvCxnSpPr>
        <p:spPr>
          <a:xfrm flipV="1">
            <a:off x="3563888" y="4011910"/>
            <a:ext cx="686908"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713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69C779-868A-DF97-7F30-0B4E2C59F9B3}"/>
              </a:ext>
            </a:extLst>
          </p:cNvPr>
          <p:cNvPicPr>
            <a:picLocks noChangeAspect="1"/>
          </p:cNvPicPr>
          <p:nvPr/>
        </p:nvPicPr>
        <p:blipFill>
          <a:blip r:embed="rId2"/>
          <a:stretch>
            <a:fillRect/>
          </a:stretch>
        </p:blipFill>
        <p:spPr>
          <a:xfrm>
            <a:off x="0" y="1663809"/>
            <a:ext cx="9144000" cy="181588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11521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bibliographic record is created in the Network Zone.</a:t>
            </a:r>
          </a:p>
        </p:txBody>
      </p:sp>
      <p:sp>
        <p:nvSpPr>
          <p:cNvPr id="11" name="Rectangle 10">
            <a:extLst>
              <a:ext uri="{FF2B5EF4-FFF2-40B4-BE49-F238E27FC236}">
                <a16:creationId xmlns:a16="http://schemas.microsoft.com/office/drawing/2014/main" id="{391B903A-CD26-F5A5-EE99-079C7162F51C}"/>
              </a:ext>
            </a:extLst>
          </p:cNvPr>
          <p:cNvSpPr/>
          <p:nvPr/>
        </p:nvSpPr>
        <p:spPr>
          <a:xfrm>
            <a:off x="20712" y="1693371"/>
            <a:ext cx="806872" cy="280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ABDF13-29ED-EF8D-A139-59BABC233739}"/>
              </a:ext>
            </a:extLst>
          </p:cNvPr>
          <p:cNvSpPr/>
          <p:nvPr/>
        </p:nvSpPr>
        <p:spPr>
          <a:xfrm>
            <a:off x="323528" y="3169736"/>
            <a:ext cx="360040" cy="3099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653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FA0A4A-7424-FC87-B10C-1B5FA199620E}"/>
              </a:ext>
            </a:extLst>
          </p:cNvPr>
          <p:cNvPicPr>
            <a:picLocks noChangeAspect="1"/>
          </p:cNvPicPr>
          <p:nvPr/>
        </p:nvPicPr>
        <p:blipFill>
          <a:blip r:embed="rId2"/>
          <a:stretch>
            <a:fillRect/>
          </a:stretch>
        </p:blipFill>
        <p:spPr>
          <a:xfrm>
            <a:off x="2483768" y="2272590"/>
            <a:ext cx="4143625" cy="232651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11521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In the member institution Open University, for “Placement of new record”, either “Network” or “Institution” can be chosen.</a:t>
            </a:r>
          </a:p>
          <a:p>
            <a:r>
              <a:rPr lang="en-US" sz="2200" dirty="0"/>
              <a:t>Here we choose “Placement of new record” “Institution”</a:t>
            </a:r>
          </a:p>
        </p:txBody>
      </p:sp>
      <p:sp>
        <p:nvSpPr>
          <p:cNvPr id="11" name="Rectangle 10">
            <a:extLst>
              <a:ext uri="{FF2B5EF4-FFF2-40B4-BE49-F238E27FC236}">
                <a16:creationId xmlns:a16="http://schemas.microsoft.com/office/drawing/2014/main" id="{391B903A-CD26-F5A5-EE99-079C7162F51C}"/>
              </a:ext>
            </a:extLst>
          </p:cNvPr>
          <p:cNvSpPr/>
          <p:nvPr/>
        </p:nvSpPr>
        <p:spPr>
          <a:xfrm>
            <a:off x="2699792" y="3715330"/>
            <a:ext cx="1368152" cy="296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ABDF13-29ED-EF8D-A139-59BABC233739}"/>
              </a:ext>
            </a:extLst>
          </p:cNvPr>
          <p:cNvSpPr/>
          <p:nvPr/>
        </p:nvSpPr>
        <p:spPr>
          <a:xfrm>
            <a:off x="4867288" y="3723878"/>
            <a:ext cx="78483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4168A4-2C5C-D910-A051-0120F5E3413D}"/>
              </a:ext>
            </a:extLst>
          </p:cNvPr>
          <p:cNvSpPr/>
          <p:nvPr/>
        </p:nvSpPr>
        <p:spPr>
          <a:xfrm>
            <a:off x="2944282" y="3140557"/>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EC50BD-7AC5-E8AD-7D6D-90B903B88E4C}"/>
              </a:ext>
            </a:extLst>
          </p:cNvPr>
          <p:cNvSpPr/>
          <p:nvPr/>
        </p:nvSpPr>
        <p:spPr>
          <a:xfrm>
            <a:off x="4207254" y="3141521"/>
            <a:ext cx="969276" cy="287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41BB0A0-A468-C9B5-0B2A-6DCD066560CB}"/>
              </a:ext>
            </a:extLst>
          </p:cNvPr>
          <p:cNvCxnSpPr/>
          <p:nvPr/>
        </p:nvCxnSpPr>
        <p:spPr>
          <a:xfrm flipV="1">
            <a:off x="4389148" y="4011910"/>
            <a:ext cx="686908"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655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68153-2243-4613-C836-0DCC31C11CF7}"/>
              </a:ext>
            </a:extLst>
          </p:cNvPr>
          <p:cNvPicPr>
            <a:picLocks noChangeAspect="1"/>
          </p:cNvPicPr>
          <p:nvPr/>
        </p:nvPicPr>
        <p:blipFill>
          <a:blip r:embed="rId2"/>
          <a:stretch>
            <a:fillRect/>
          </a:stretch>
        </p:blipFill>
        <p:spPr>
          <a:xfrm>
            <a:off x="0" y="1656635"/>
            <a:ext cx="9144000" cy="183023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11521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bibliographic record is created in the Institution.</a:t>
            </a:r>
          </a:p>
        </p:txBody>
      </p:sp>
      <p:sp>
        <p:nvSpPr>
          <p:cNvPr id="11" name="Rectangle 10">
            <a:extLst>
              <a:ext uri="{FF2B5EF4-FFF2-40B4-BE49-F238E27FC236}">
                <a16:creationId xmlns:a16="http://schemas.microsoft.com/office/drawing/2014/main" id="{391B903A-CD26-F5A5-EE99-079C7162F51C}"/>
              </a:ext>
            </a:extLst>
          </p:cNvPr>
          <p:cNvSpPr/>
          <p:nvPr/>
        </p:nvSpPr>
        <p:spPr>
          <a:xfrm>
            <a:off x="20712" y="1693371"/>
            <a:ext cx="806872" cy="280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ABDF13-29ED-EF8D-A139-59BABC233739}"/>
              </a:ext>
            </a:extLst>
          </p:cNvPr>
          <p:cNvSpPr/>
          <p:nvPr/>
        </p:nvSpPr>
        <p:spPr>
          <a:xfrm>
            <a:off x="323528" y="3169736"/>
            <a:ext cx="360040" cy="3099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143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95536" y="915566"/>
            <a:ext cx="8496944" cy="18722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When ENFORCE_NETWORK  is used in the Member Institution the bibliographic record will automatically get created in the Network Zone when the bibliographic record is created from “Resources &gt; Create Inventory”.</a:t>
            </a:r>
          </a:p>
          <a:p>
            <a:r>
              <a:rPr lang="en-US" sz="2200" dirty="0"/>
              <a:t>In University of Knowledge ENFORCE_NETWORK is defined for parameter </a:t>
            </a:r>
            <a:r>
              <a:rPr lang="en-US" sz="2200" dirty="0" err="1"/>
              <a:t>central_record_management</a:t>
            </a:r>
            <a:r>
              <a:rPr lang="en-US" sz="2200" dirty="0"/>
              <a:t> </a:t>
            </a:r>
          </a:p>
        </p:txBody>
      </p:sp>
      <p:pic>
        <p:nvPicPr>
          <p:cNvPr id="6" name="Picture 5">
            <a:extLst>
              <a:ext uri="{FF2B5EF4-FFF2-40B4-BE49-F238E27FC236}">
                <a16:creationId xmlns:a16="http://schemas.microsoft.com/office/drawing/2014/main" id="{B2477830-1CB3-7D85-4ACE-9A52C2D8C92B}"/>
              </a:ext>
            </a:extLst>
          </p:cNvPr>
          <p:cNvPicPr>
            <a:picLocks noChangeAspect="1"/>
          </p:cNvPicPr>
          <p:nvPr/>
        </p:nvPicPr>
        <p:blipFill>
          <a:blip r:embed="rId2"/>
          <a:stretch>
            <a:fillRect/>
          </a:stretch>
        </p:blipFill>
        <p:spPr>
          <a:xfrm>
            <a:off x="1404937" y="3420219"/>
            <a:ext cx="6334125" cy="447675"/>
          </a:xfrm>
          <a:prstGeom prst="rect">
            <a:avLst/>
          </a:prstGeom>
          <a:ln>
            <a:solidFill>
              <a:schemeClr val="accent1"/>
            </a:solidFill>
          </a:ln>
        </p:spPr>
      </p:pic>
    </p:spTree>
    <p:extLst>
      <p:ext uri="{BB962C8B-B14F-4D97-AF65-F5344CB8AC3E}">
        <p14:creationId xmlns:p14="http://schemas.microsoft.com/office/powerpoint/2010/main" val="389795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7" name="TextBox 5">
            <a:extLst>
              <a:ext uri="{FF2B5EF4-FFF2-40B4-BE49-F238E27FC236}">
                <a16:creationId xmlns:a16="http://schemas.microsoft.com/office/drawing/2014/main" id="{9919384F-858D-4515-8843-583B1F2F6C0D}"/>
              </a:ext>
            </a:extLst>
          </p:cNvPr>
          <p:cNvSpPr txBox="1"/>
          <p:nvPr/>
        </p:nvSpPr>
        <p:spPr>
          <a:xfrm>
            <a:off x="2051720" y="123478"/>
            <a:ext cx="5040560" cy="369332"/>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Demo Environment Network Zone Consortia</a:t>
            </a:r>
          </a:p>
        </p:txBody>
      </p:sp>
      <p:pic>
        <p:nvPicPr>
          <p:cNvPr id="8" name="Picture 7">
            <a:extLst>
              <a:ext uri="{FF2B5EF4-FFF2-40B4-BE49-F238E27FC236}">
                <a16:creationId xmlns:a16="http://schemas.microsoft.com/office/drawing/2014/main" id="{6B2BD3A6-6DD4-4D5E-A4A8-58E9D90BA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771550"/>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0DE9863-F898-412E-B623-C5A47E10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32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90BDCB0-2CD1-41E7-9E3E-925934AE5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196"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06545C3-72CF-431E-BDC4-42B3899CC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0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1">
            <a:extLst>
              <a:ext uri="{FF2B5EF4-FFF2-40B4-BE49-F238E27FC236}">
                <a16:creationId xmlns:a16="http://schemas.microsoft.com/office/drawing/2014/main" id="{97618222-7D6D-4902-AA26-C5ECF5A131C2}"/>
              </a:ext>
            </a:extLst>
          </p:cNvPr>
          <p:cNvSpPr txBox="1"/>
          <p:nvPr/>
        </p:nvSpPr>
        <p:spPr>
          <a:xfrm>
            <a:off x="1263791"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‘Alma University’</a:t>
            </a:r>
          </a:p>
        </p:txBody>
      </p:sp>
      <p:sp>
        <p:nvSpPr>
          <p:cNvPr id="14" name="TextBox 13">
            <a:extLst>
              <a:ext uri="{FF2B5EF4-FFF2-40B4-BE49-F238E27FC236}">
                <a16:creationId xmlns:a16="http://schemas.microsoft.com/office/drawing/2014/main" id="{0A634F41-DBF9-4727-9303-88442F9521AB}"/>
              </a:ext>
            </a:extLst>
          </p:cNvPr>
          <p:cNvSpPr txBox="1"/>
          <p:nvPr/>
        </p:nvSpPr>
        <p:spPr>
          <a:xfrm>
            <a:off x="5838186" y="4302546"/>
            <a:ext cx="2088046"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a:t>
            </a:r>
          </a:p>
          <a:p>
            <a:pPr algn="ctr"/>
            <a:r>
              <a:rPr lang="en-US" sz="1400" dirty="0"/>
              <a:t>‘University of Knowledge’</a:t>
            </a:r>
          </a:p>
        </p:txBody>
      </p:sp>
      <p:sp>
        <p:nvSpPr>
          <p:cNvPr id="16" name="TextBox 15">
            <a:extLst>
              <a:ext uri="{FF2B5EF4-FFF2-40B4-BE49-F238E27FC236}">
                <a16:creationId xmlns:a16="http://schemas.microsoft.com/office/drawing/2014/main" id="{62E3D7D2-CA2E-4C78-8738-988C6F43B5E9}"/>
              </a:ext>
            </a:extLst>
          </p:cNvPr>
          <p:cNvSpPr txBox="1"/>
          <p:nvPr/>
        </p:nvSpPr>
        <p:spPr>
          <a:xfrm>
            <a:off x="3533930"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‘Open University’</a:t>
            </a:r>
          </a:p>
        </p:txBody>
      </p:sp>
      <p:cxnSp>
        <p:nvCxnSpPr>
          <p:cNvPr id="18" name="Straight Connector 17">
            <a:extLst>
              <a:ext uri="{FF2B5EF4-FFF2-40B4-BE49-F238E27FC236}">
                <a16:creationId xmlns:a16="http://schemas.microsoft.com/office/drawing/2014/main" id="{488D9307-406C-4380-B81B-F1DB86B90D64}"/>
              </a:ext>
            </a:extLst>
          </p:cNvPr>
          <p:cNvCxnSpPr>
            <a:cxnSpLocks/>
          </p:cNvCxnSpPr>
          <p:nvPr/>
        </p:nvCxnSpPr>
        <p:spPr bwMode="auto">
          <a:xfrm flipH="1">
            <a:off x="2843808" y="1776701"/>
            <a:ext cx="1728192" cy="201918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BD8B03C-6495-41B8-B85D-26A7D5D5558D}"/>
              </a:ext>
            </a:extLst>
          </p:cNvPr>
          <p:cNvCxnSpPr>
            <a:cxnSpLocks/>
            <a:endCxn id="10" idx="0"/>
          </p:cNvCxnSpPr>
          <p:nvPr/>
        </p:nvCxnSpPr>
        <p:spPr bwMode="auto">
          <a:xfrm>
            <a:off x="4573702" y="1804872"/>
            <a:ext cx="4344" cy="186876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802201D0-8693-4D96-927B-4BE0DA96B57C}"/>
              </a:ext>
            </a:extLst>
          </p:cNvPr>
          <p:cNvCxnSpPr>
            <a:cxnSpLocks/>
          </p:cNvCxnSpPr>
          <p:nvPr/>
        </p:nvCxnSpPr>
        <p:spPr bwMode="auto">
          <a:xfrm>
            <a:off x="4572000" y="1804872"/>
            <a:ext cx="1728192" cy="1991014"/>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5" name="TextBox 24">
            <a:extLst>
              <a:ext uri="{FF2B5EF4-FFF2-40B4-BE49-F238E27FC236}">
                <a16:creationId xmlns:a16="http://schemas.microsoft.com/office/drawing/2014/main" id="{135679F1-17D6-4CB6-8E72-E45D761286EC}"/>
              </a:ext>
            </a:extLst>
          </p:cNvPr>
          <p:cNvSpPr txBox="1"/>
          <p:nvPr/>
        </p:nvSpPr>
        <p:spPr>
          <a:xfrm>
            <a:off x="3564074" y="1419622"/>
            <a:ext cx="2088046" cy="307777"/>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Network Zone institution</a:t>
            </a:r>
          </a:p>
        </p:txBody>
      </p:sp>
      <p:sp>
        <p:nvSpPr>
          <p:cNvPr id="3" name="TextBox 2">
            <a:extLst>
              <a:ext uri="{FF2B5EF4-FFF2-40B4-BE49-F238E27FC236}">
                <a16:creationId xmlns:a16="http://schemas.microsoft.com/office/drawing/2014/main" id="{9FF69C6B-A6FF-4B2F-F90A-205909A68392}"/>
              </a:ext>
            </a:extLst>
          </p:cNvPr>
          <p:cNvSpPr txBox="1"/>
          <p:nvPr/>
        </p:nvSpPr>
        <p:spPr>
          <a:xfrm>
            <a:off x="251519" y="915566"/>
            <a:ext cx="2088045" cy="738664"/>
          </a:xfrm>
          <a:prstGeom prst="rect">
            <a:avLst/>
          </a:prstGeom>
          <a:solidFill>
            <a:srgbClr val="FFFF00"/>
          </a:solidFill>
          <a:ln>
            <a:solidFill>
              <a:schemeClr val="accent1"/>
            </a:solidFill>
          </a:ln>
        </p:spPr>
        <p:txBody>
          <a:bodyPr wrap="square" rtlCol="0">
            <a:spAutoFit/>
          </a:bodyPr>
          <a:lstStyle/>
          <a:p>
            <a:r>
              <a:rPr lang="en-US" sz="1400" dirty="0"/>
              <a:t>Our sample Network Zone consortia for this presentation</a:t>
            </a:r>
          </a:p>
        </p:txBody>
      </p:sp>
    </p:spTree>
    <p:extLst>
      <p:ext uri="{BB962C8B-B14F-4D97-AF65-F5344CB8AC3E}">
        <p14:creationId xmlns:p14="http://schemas.microsoft.com/office/powerpoint/2010/main" val="104701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4" name="Content Placeholder 3">
            <a:extLst>
              <a:ext uri="{FF2B5EF4-FFF2-40B4-BE49-F238E27FC236}">
                <a16:creationId xmlns:a16="http://schemas.microsoft.com/office/drawing/2014/main" id="{292F99F5-3C4A-8F10-61F0-4E820C42667C}"/>
              </a:ext>
            </a:extLst>
          </p:cNvPr>
          <p:cNvSpPr txBox="1">
            <a:spLocks/>
          </p:cNvSpPr>
          <p:nvPr/>
        </p:nvSpPr>
        <p:spPr>
          <a:xfrm>
            <a:off x="395536" y="915566"/>
            <a:ext cx="8496944" cy="11521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In the member institution University of Knowledge, there is no option “Placement of new record” when doing “Resources &gt; Create Inventory”</a:t>
            </a:r>
          </a:p>
        </p:txBody>
      </p:sp>
      <p:pic>
        <p:nvPicPr>
          <p:cNvPr id="7" name="Picture 6">
            <a:extLst>
              <a:ext uri="{FF2B5EF4-FFF2-40B4-BE49-F238E27FC236}">
                <a16:creationId xmlns:a16="http://schemas.microsoft.com/office/drawing/2014/main" id="{9AB6E86D-0057-0022-6F67-EB5912DDCA36}"/>
              </a:ext>
            </a:extLst>
          </p:cNvPr>
          <p:cNvPicPr>
            <a:picLocks noChangeAspect="1"/>
          </p:cNvPicPr>
          <p:nvPr/>
        </p:nvPicPr>
        <p:blipFill>
          <a:blip r:embed="rId2"/>
          <a:stretch>
            <a:fillRect/>
          </a:stretch>
        </p:blipFill>
        <p:spPr>
          <a:xfrm>
            <a:off x="2586980" y="2601246"/>
            <a:ext cx="4073252" cy="1900373"/>
          </a:xfrm>
          <a:prstGeom prst="rect">
            <a:avLst/>
          </a:prstGeom>
          <a:ln>
            <a:solidFill>
              <a:schemeClr val="accent1"/>
            </a:solidFill>
          </a:ln>
        </p:spPr>
      </p:pic>
    </p:spTree>
    <p:extLst>
      <p:ext uri="{BB962C8B-B14F-4D97-AF65-F5344CB8AC3E}">
        <p14:creationId xmlns:p14="http://schemas.microsoft.com/office/powerpoint/2010/main" val="510590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199411-52C2-C9A1-D96B-741A204AAAD3}"/>
              </a:ext>
            </a:extLst>
          </p:cNvPr>
          <p:cNvPicPr>
            <a:picLocks noChangeAspect="1"/>
          </p:cNvPicPr>
          <p:nvPr/>
        </p:nvPicPr>
        <p:blipFill>
          <a:blip r:embed="rId2"/>
          <a:stretch>
            <a:fillRect/>
          </a:stretch>
        </p:blipFill>
        <p:spPr>
          <a:xfrm>
            <a:off x="0" y="1609223"/>
            <a:ext cx="9144000" cy="192505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748464" cy="576064"/>
          </a:xfrm>
        </p:spPr>
        <p:txBody>
          <a:bodyPr>
            <a:noAutofit/>
          </a:bodyPr>
          <a:lstStyle/>
          <a:p>
            <a:r>
              <a:rPr lang="en-US" sz="2100" dirty="0"/>
              <a:t>Manually adding a portfolio/physical item/digital representation</a:t>
            </a:r>
          </a:p>
        </p:txBody>
      </p:sp>
      <p:sp>
        <p:nvSpPr>
          <p:cNvPr id="4" name="Content Placeholder 3">
            <a:extLst>
              <a:ext uri="{FF2B5EF4-FFF2-40B4-BE49-F238E27FC236}">
                <a16:creationId xmlns:a16="http://schemas.microsoft.com/office/drawing/2014/main" id="{292F99F5-3C4A-8F10-61F0-4E820C42667C}"/>
              </a:ext>
            </a:extLst>
          </p:cNvPr>
          <p:cNvSpPr txBox="1">
            <a:spLocks/>
          </p:cNvSpPr>
          <p:nvPr/>
        </p:nvSpPr>
        <p:spPr>
          <a:xfrm>
            <a:off x="395536" y="915566"/>
            <a:ext cx="8496944" cy="11521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record is automatically created in the Network Zone</a:t>
            </a:r>
          </a:p>
        </p:txBody>
      </p:sp>
      <p:sp>
        <p:nvSpPr>
          <p:cNvPr id="8" name="Rectangle 7">
            <a:extLst>
              <a:ext uri="{FF2B5EF4-FFF2-40B4-BE49-F238E27FC236}">
                <a16:creationId xmlns:a16="http://schemas.microsoft.com/office/drawing/2014/main" id="{CC8B8437-2C7D-3F31-D624-DB36A734B6CE}"/>
              </a:ext>
            </a:extLst>
          </p:cNvPr>
          <p:cNvSpPr/>
          <p:nvPr/>
        </p:nvSpPr>
        <p:spPr>
          <a:xfrm>
            <a:off x="330785" y="3155633"/>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2858E9-7B97-75ED-B21B-5AE063D4B82F}"/>
              </a:ext>
            </a:extLst>
          </p:cNvPr>
          <p:cNvSpPr/>
          <p:nvPr/>
        </p:nvSpPr>
        <p:spPr>
          <a:xfrm>
            <a:off x="35496" y="1639883"/>
            <a:ext cx="864096" cy="345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368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In addition to this presentation, it is recommended to also see </a:t>
            </a:r>
            <a:r>
              <a:rPr lang="en-US" sz="2200" dirty="0">
                <a:hlinkClick r:id="rId2"/>
              </a:rPr>
              <a:t>Selecting Where to Create New Bibliographic Records</a:t>
            </a:r>
            <a:r>
              <a:rPr lang="en-US" sz="2200" dirty="0"/>
              <a:t> which is part of </a:t>
            </a:r>
            <a:r>
              <a:rPr lang="en-US" sz="2200" dirty="0">
                <a:hlinkClick r:id="rId3"/>
              </a:rPr>
              <a:t>Network-Managed Records in a Network Zone</a:t>
            </a:r>
            <a:endParaRPr lang="en-US" sz="2200" dirty="0"/>
          </a:p>
        </p:txBody>
      </p:sp>
    </p:spTree>
    <p:extLst>
      <p:ext uri="{BB962C8B-B14F-4D97-AF65-F5344CB8AC3E}">
        <p14:creationId xmlns:p14="http://schemas.microsoft.com/office/powerpoint/2010/main" val="83032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Imported records from the Institution Zone can be imported either to the Member Institution repository or to the Network Zone repository. </a:t>
            </a:r>
          </a:p>
          <a:p>
            <a:r>
              <a:rPr lang="en-US" sz="2200" dirty="0"/>
              <a:t>The Network Zone administrator can configure (in the Network Zone institution) which Member Institutions of the consortia can (and cannot) import records into the Network Zone repository when using import profiles.  This is a new feature for May 2024.</a:t>
            </a:r>
          </a:p>
        </p:txBody>
      </p:sp>
    </p:spTree>
    <p:extLst>
      <p:ext uri="{BB962C8B-B14F-4D97-AF65-F5344CB8AC3E}">
        <p14:creationId xmlns:p14="http://schemas.microsoft.com/office/powerpoint/2010/main" val="89029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In addition, it is possible to determine the following (for members which are not restricted from importing to the Network Zone)</a:t>
            </a:r>
          </a:p>
          <a:p>
            <a:pPr marL="457200" indent="-457200">
              <a:buFont typeface="+mj-lt"/>
              <a:buAutoNum type="alphaUcPeriod"/>
            </a:pPr>
            <a:r>
              <a:rPr lang="en-US" sz="2200" dirty="0"/>
              <a:t>If the default will be to import to the Member Institution or to the Network Zone (</a:t>
            </a:r>
            <a:r>
              <a:rPr lang="en-US" sz="2200" dirty="0" err="1"/>
              <a:t>central_record_management</a:t>
            </a:r>
            <a:r>
              <a:rPr lang="en-US" sz="2200" dirty="0"/>
              <a:t> = DEFAULT_INSTITUTION or DEFAULT_NETWORK)</a:t>
            </a:r>
          </a:p>
          <a:p>
            <a:pPr marL="457200" indent="-457200">
              <a:buFont typeface="+mj-lt"/>
              <a:buAutoNum type="alphaUcPeriod"/>
            </a:pPr>
            <a:r>
              <a:rPr lang="en-US" sz="2200" dirty="0"/>
              <a:t>If the member institution will only be allowed to import to the Network Zone (</a:t>
            </a:r>
            <a:r>
              <a:rPr lang="en-US" sz="2200" dirty="0" err="1"/>
              <a:t>central_record_management</a:t>
            </a:r>
            <a:r>
              <a:rPr lang="en-US" sz="2200" dirty="0"/>
              <a:t> = ENFORCE_NETWORK)</a:t>
            </a:r>
          </a:p>
        </p:txBody>
      </p:sp>
    </p:spTree>
    <p:extLst>
      <p:ext uri="{BB962C8B-B14F-4D97-AF65-F5344CB8AC3E}">
        <p14:creationId xmlns:p14="http://schemas.microsoft.com/office/powerpoint/2010/main" val="365453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979385"/>
          </a:xfrm>
        </p:spPr>
        <p:txBody>
          <a:bodyPr>
            <a:normAutofit/>
          </a:bodyPr>
          <a:lstStyle/>
          <a:p>
            <a:r>
              <a:rPr lang="en-US" sz="2200" dirty="0"/>
              <a:t>The table “Restrict Import to Network” defined in the Network Zone influences which Member Institutions can import records into the Network Zone from the Member Institution.</a:t>
            </a:r>
          </a:p>
          <a:p>
            <a:r>
              <a:rPr lang="en-US" sz="2200" dirty="0"/>
              <a:t>The parameter </a:t>
            </a:r>
            <a:r>
              <a:rPr lang="en-US" sz="2200" dirty="0" err="1"/>
              <a:t>central_record_management</a:t>
            </a:r>
            <a:r>
              <a:rPr lang="en-US" sz="2200" dirty="0"/>
              <a:t> defined in the Member Institution defines in the member institution</a:t>
            </a:r>
          </a:p>
          <a:p>
            <a:pPr lvl="1"/>
            <a:r>
              <a:rPr lang="en-US" sz="1800" dirty="0"/>
              <a:t>Where by default a bibliographic record will be saved from the Metadata editor</a:t>
            </a:r>
          </a:p>
          <a:p>
            <a:pPr lvl="1"/>
            <a:r>
              <a:rPr lang="en-US" sz="1800" dirty="0"/>
              <a:t>Where by default a bibliographic record will be saved when manually creating inventory</a:t>
            </a:r>
          </a:p>
          <a:p>
            <a:pPr lvl="1"/>
            <a:endParaRPr lang="en-US" sz="1800" dirty="0"/>
          </a:p>
          <a:p>
            <a:pPr lvl="2"/>
            <a:r>
              <a:rPr lang="en-US" sz="1600" dirty="0"/>
              <a:t>DEFAULT_INSTITUTION = by default in the member institution</a:t>
            </a:r>
          </a:p>
          <a:p>
            <a:pPr lvl="2"/>
            <a:r>
              <a:rPr lang="en-US" sz="1600" dirty="0"/>
              <a:t>DEFAULT_NETWORK = by default in the member institution</a:t>
            </a:r>
          </a:p>
          <a:p>
            <a:pPr lvl="2"/>
            <a:r>
              <a:rPr lang="en-US" sz="1600" dirty="0"/>
              <a:t>ENFORCE_NETWORK = only in the network</a:t>
            </a:r>
          </a:p>
        </p:txBody>
      </p:sp>
    </p:spTree>
    <p:extLst>
      <p:ext uri="{BB962C8B-B14F-4D97-AF65-F5344CB8AC3E}">
        <p14:creationId xmlns:p14="http://schemas.microsoft.com/office/powerpoint/2010/main" val="240972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The configuration to restrict import to Network Zone. </a:t>
            </a:r>
            <a:endParaRPr lang="LID4096" dirty="0"/>
          </a:p>
        </p:txBody>
      </p:sp>
    </p:spTree>
    <p:extLst>
      <p:ext uri="{BB962C8B-B14F-4D97-AF65-F5344CB8AC3E}">
        <p14:creationId xmlns:p14="http://schemas.microsoft.com/office/powerpoint/2010/main" val="10064555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20114</TotalTime>
  <Words>2182</Words>
  <Application>Microsoft Office PowerPoint</Application>
  <PresentationFormat>On-screen Show (16:9)</PresentationFormat>
  <Paragraphs>155</Paragraphs>
  <Slides>42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Arial</vt:lpstr>
      <vt:lpstr>Calibri</vt:lpstr>
      <vt:lpstr>Calibri Light</vt:lpstr>
      <vt:lpstr>IGeLU_2016_16X9 (1)</vt:lpstr>
      <vt:lpstr>Ex_Libris_2020</vt:lpstr>
      <vt:lpstr>How to control which Member Institutions can import records into the Network Zone using import profiles</vt:lpstr>
      <vt:lpstr>PowerPoint Presentation</vt:lpstr>
      <vt:lpstr>Introduction</vt:lpstr>
      <vt:lpstr>PowerPoint Presentation</vt:lpstr>
      <vt:lpstr>Introduction </vt:lpstr>
      <vt:lpstr>Introduction </vt:lpstr>
      <vt:lpstr>Introduction </vt:lpstr>
      <vt:lpstr>Introduction </vt:lpstr>
      <vt:lpstr>The configuration to restrict import to Network Zone. </vt:lpstr>
      <vt:lpstr>The configuration to restrict import to Network Zone. </vt:lpstr>
      <vt:lpstr>The configuration to restrict import to Network Zone. </vt:lpstr>
      <vt:lpstr>The configuration to restrict import to Network Zone. </vt:lpstr>
      <vt:lpstr>The configuration to restrict import to Network Zone.  </vt:lpstr>
      <vt:lpstr>The configuration to restrict import to Network Zone. </vt:lpstr>
      <vt:lpstr>Configuring the default for "Use Network Zone"</vt:lpstr>
      <vt:lpstr>Configuring the default for "Use Network Zone"</vt:lpstr>
      <vt:lpstr>Configuring the default for "Use Network Zone"</vt:lpstr>
      <vt:lpstr>Configuring the default for "Use Network Zone"</vt:lpstr>
      <vt:lpstr>Configuring the default for "Use Network Zone"</vt:lpstr>
      <vt:lpstr>Configuring the default for "Use Network Zone"</vt:lpstr>
      <vt:lpstr>Forcing Member Institutions to import to the Network Zone</vt:lpstr>
      <vt:lpstr>Forcing Member Institutions to import to the Network Zone</vt:lpstr>
      <vt:lpstr>Forcing Member Institutions to import to the Network Zone</vt:lpstr>
      <vt:lpstr>Forcing Member Institutions to import to the Network Zone</vt:lpstr>
      <vt:lpstr>Placement of new records defined in the Metadata Editor</vt:lpstr>
      <vt:lpstr>Placement of new records defined in the Metadata Editor</vt:lpstr>
      <vt:lpstr>Placement of new records defined in the Metadata Editor</vt:lpstr>
      <vt:lpstr>Placement of new records defined in the Metadata Editor</vt:lpstr>
      <vt:lpstr>Placement of new records defined in the Metadata Editor</vt:lpstr>
      <vt:lpstr>Placement of new records defined in the Metadata Editor</vt:lpstr>
      <vt:lpstr>Manually adding a portfolio/physical item/digital representation</vt:lpstr>
      <vt:lpstr>Manually adding a portfolio/physical item/digital representation</vt:lpstr>
      <vt:lpstr>Manually adding a portfolio/physical item/digital representation</vt:lpstr>
      <vt:lpstr>Manually adding a portfolio/physical item/digital representation</vt:lpstr>
      <vt:lpstr>Manually adding a portfolio/physical item/digital representation</vt:lpstr>
      <vt:lpstr>Manually adding a portfolio/physical item/digital representation</vt:lpstr>
      <vt:lpstr>Manually adding a portfolio/physical item/digital representation</vt:lpstr>
      <vt:lpstr>Manually adding a portfolio/physical item/digital representation</vt:lpstr>
      <vt:lpstr>Manually adding a portfolio/physical item/digital representation</vt:lpstr>
      <vt:lpstr>Manually adding a portfolio/physical item/digital representation</vt:lpstr>
      <vt:lpstr>Manually adding a portfolio/physical item/digital representation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1878</cp:revision>
  <dcterms:created xsi:type="dcterms:W3CDTF">2017-01-02T15:10:30Z</dcterms:created>
  <dcterms:modified xsi:type="dcterms:W3CDTF">2024-08-02T04:53:47Z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